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3.xml" ContentType="application/vnd.openxmlformats-officedocument.presentationml.tags+xml"/>
  <Override PartName="/ppt/notesSlides/notesSlide2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63"/>
  </p:notesMasterIdLst>
  <p:handoutMasterIdLst>
    <p:handoutMasterId r:id="rId64"/>
  </p:handoutMasterIdLst>
  <p:sldIdLst>
    <p:sldId id="754" r:id="rId5"/>
    <p:sldId id="768" r:id="rId6"/>
    <p:sldId id="769" r:id="rId7"/>
    <p:sldId id="770" r:id="rId8"/>
    <p:sldId id="773" r:id="rId9"/>
    <p:sldId id="819" r:id="rId10"/>
    <p:sldId id="820" r:id="rId11"/>
    <p:sldId id="821" r:id="rId12"/>
    <p:sldId id="822" r:id="rId13"/>
    <p:sldId id="823" r:id="rId14"/>
    <p:sldId id="825" r:id="rId15"/>
    <p:sldId id="826" r:id="rId16"/>
    <p:sldId id="829" r:id="rId17"/>
    <p:sldId id="774" r:id="rId18"/>
    <p:sldId id="779" r:id="rId19"/>
    <p:sldId id="817" r:id="rId20"/>
    <p:sldId id="818" r:id="rId21"/>
    <p:sldId id="835" r:id="rId22"/>
    <p:sldId id="832" r:id="rId23"/>
    <p:sldId id="843" r:id="rId24"/>
    <p:sldId id="833" r:id="rId25"/>
    <p:sldId id="834" r:id="rId26"/>
    <p:sldId id="780" r:id="rId27"/>
    <p:sldId id="836" r:id="rId28"/>
    <p:sldId id="842" r:id="rId29"/>
    <p:sldId id="782" r:id="rId30"/>
    <p:sldId id="784" r:id="rId31"/>
    <p:sldId id="783" r:id="rId32"/>
    <p:sldId id="838" r:id="rId33"/>
    <p:sldId id="839" r:id="rId34"/>
    <p:sldId id="840" r:id="rId35"/>
    <p:sldId id="841" r:id="rId36"/>
    <p:sldId id="837" r:id="rId37"/>
    <p:sldId id="786" r:id="rId38"/>
    <p:sldId id="787" r:id="rId39"/>
    <p:sldId id="788" r:id="rId40"/>
    <p:sldId id="789" r:id="rId41"/>
    <p:sldId id="790" r:id="rId42"/>
    <p:sldId id="791" r:id="rId43"/>
    <p:sldId id="828" r:id="rId44"/>
    <p:sldId id="792" r:id="rId45"/>
    <p:sldId id="793" r:id="rId46"/>
    <p:sldId id="794" r:id="rId47"/>
    <p:sldId id="795" r:id="rId48"/>
    <p:sldId id="796" r:id="rId49"/>
    <p:sldId id="797" r:id="rId50"/>
    <p:sldId id="798" r:id="rId51"/>
    <p:sldId id="831" r:id="rId52"/>
    <p:sldId id="800" r:id="rId53"/>
    <p:sldId id="803" r:id="rId54"/>
    <p:sldId id="801" r:id="rId55"/>
    <p:sldId id="811" r:id="rId56"/>
    <p:sldId id="805" r:id="rId57"/>
    <p:sldId id="806" r:id="rId58"/>
    <p:sldId id="807" r:id="rId59"/>
    <p:sldId id="808" r:id="rId60"/>
    <p:sldId id="830" r:id="rId61"/>
    <p:sldId id="804" r:id="rId62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6D32"/>
    <a:srgbClr val="76B900"/>
    <a:srgbClr val="5A5A5A"/>
    <a:srgbClr val="4E7A00"/>
    <a:srgbClr val="F2F2F2"/>
    <a:srgbClr val="868686"/>
    <a:srgbClr val="0071C5"/>
    <a:srgbClr val="9A4216"/>
    <a:srgbClr val="4E2D00"/>
    <a:srgbClr val="0D3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80324" autoAdjust="0"/>
  </p:normalViewPr>
  <p:slideViewPr>
    <p:cSldViewPr snapToGrid="0">
      <p:cViewPr varScale="1">
        <p:scale>
          <a:sx n="78" d="100"/>
          <a:sy n="78" d="100"/>
        </p:scale>
        <p:origin x="1188" y="6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859"/>
    </p:cViewPr>
  </p:sorterViewPr>
  <p:notesViewPr>
    <p:cSldViewPr snapToGrid="0">
      <p:cViewPr varScale="1">
        <p:scale>
          <a:sx n="79" d="100"/>
          <a:sy n="79" d="100"/>
        </p:scale>
        <p:origin x="328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28D31B-9F89-40B3-B2B1-7C2B1310711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DC874E-0416-4B5A-8528-6C996AC26859}">
      <dgm:prSet phldrT="[Text]" custT="1"/>
      <dgm:spPr/>
      <dgm:t>
        <a:bodyPr/>
        <a:lstStyle/>
        <a:p>
          <a:r>
            <a:rPr lang="en-US" sz="2000" b="1" dirty="0"/>
            <a:t>Acquire Seismic Data</a:t>
          </a:r>
        </a:p>
      </dgm:t>
    </dgm:pt>
    <dgm:pt modelId="{704211E8-EE3C-4EF7-9A72-86BE870C4900}" type="parTrans" cxnId="{DDF2537A-85F3-4ED9-B039-C95D11C33A5B}">
      <dgm:prSet/>
      <dgm:spPr/>
      <dgm:t>
        <a:bodyPr/>
        <a:lstStyle/>
        <a:p>
          <a:endParaRPr lang="en-US"/>
        </a:p>
      </dgm:t>
    </dgm:pt>
    <dgm:pt modelId="{794E9A84-E96D-499A-8C39-CA46BB637E88}" type="sibTrans" cxnId="{DDF2537A-85F3-4ED9-B039-C95D11C33A5B}">
      <dgm:prSet/>
      <dgm:spPr/>
      <dgm:t>
        <a:bodyPr/>
        <a:lstStyle/>
        <a:p>
          <a:endParaRPr lang="en-US"/>
        </a:p>
      </dgm:t>
    </dgm:pt>
    <dgm:pt modelId="{E589F2E4-0BDE-4B65-B17E-1A3D267E10DD}">
      <dgm:prSet phldrT="[Text]" custT="1"/>
      <dgm:spPr/>
      <dgm:t>
        <a:bodyPr/>
        <a:lstStyle/>
        <a:p>
          <a:r>
            <a:rPr lang="en-US" sz="2000" b="1" dirty="0"/>
            <a:t>Process Seismic Data</a:t>
          </a:r>
        </a:p>
      </dgm:t>
    </dgm:pt>
    <dgm:pt modelId="{5CCE6B52-027F-4BA7-B062-A98426DE520F}" type="parTrans" cxnId="{E8AFFC18-ADC3-4576-A125-F0D427B2C47E}">
      <dgm:prSet/>
      <dgm:spPr/>
      <dgm:t>
        <a:bodyPr/>
        <a:lstStyle/>
        <a:p>
          <a:endParaRPr lang="en-US"/>
        </a:p>
      </dgm:t>
    </dgm:pt>
    <dgm:pt modelId="{098439AD-1680-4687-BAF9-9AAD33E65698}" type="sibTrans" cxnId="{E8AFFC18-ADC3-4576-A125-F0D427B2C47E}">
      <dgm:prSet/>
      <dgm:spPr/>
      <dgm:t>
        <a:bodyPr/>
        <a:lstStyle/>
        <a:p>
          <a:endParaRPr lang="en-US"/>
        </a:p>
      </dgm:t>
    </dgm:pt>
    <dgm:pt modelId="{15786387-FC21-4228-B03F-7D2043C37441}">
      <dgm:prSet phldrT="[Text]" custT="1"/>
      <dgm:spPr/>
      <dgm:t>
        <a:bodyPr/>
        <a:lstStyle/>
        <a:p>
          <a:r>
            <a:rPr lang="en-US" sz="2000" b="1" dirty="0"/>
            <a:t>Interpret Seismic Data</a:t>
          </a:r>
        </a:p>
      </dgm:t>
    </dgm:pt>
    <dgm:pt modelId="{27674886-930B-48BC-B281-63E8D757A013}" type="parTrans" cxnId="{F863264C-CC59-41A1-86CA-208103FC4C36}">
      <dgm:prSet/>
      <dgm:spPr/>
      <dgm:t>
        <a:bodyPr/>
        <a:lstStyle/>
        <a:p>
          <a:endParaRPr lang="en-US"/>
        </a:p>
      </dgm:t>
    </dgm:pt>
    <dgm:pt modelId="{EC1D8C36-F4B0-4EAA-A31B-D347953FB338}" type="sibTrans" cxnId="{F863264C-CC59-41A1-86CA-208103FC4C36}">
      <dgm:prSet/>
      <dgm:spPr/>
      <dgm:t>
        <a:bodyPr/>
        <a:lstStyle/>
        <a:p>
          <a:endParaRPr lang="en-US"/>
        </a:p>
      </dgm:t>
    </dgm:pt>
    <dgm:pt modelId="{79CEBB59-DE65-4A42-9637-D8F723EB23A0}">
      <dgm:prSet phldrT="[Text]" custT="1"/>
      <dgm:spPr/>
      <dgm:t>
        <a:bodyPr/>
        <a:lstStyle/>
        <a:p>
          <a:r>
            <a:rPr lang="en-US" sz="2000" b="1" dirty="0"/>
            <a:t>Characterize Reservoirs</a:t>
          </a:r>
        </a:p>
      </dgm:t>
    </dgm:pt>
    <dgm:pt modelId="{ED879066-82A6-470B-AEBC-C8CEBAC1B981}" type="parTrans" cxnId="{C7902045-F92F-4833-AA41-8B17D9ECE0B5}">
      <dgm:prSet/>
      <dgm:spPr/>
      <dgm:t>
        <a:bodyPr/>
        <a:lstStyle/>
        <a:p>
          <a:endParaRPr lang="en-US"/>
        </a:p>
      </dgm:t>
    </dgm:pt>
    <dgm:pt modelId="{5642D118-5585-46A1-84B8-C7D036C2EFCD}" type="sibTrans" cxnId="{C7902045-F92F-4833-AA41-8B17D9ECE0B5}">
      <dgm:prSet/>
      <dgm:spPr/>
      <dgm:t>
        <a:bodyPr/>
        <a:lstStyle/>
        <a:p>
          <a:endParaRPr lang="en-US"/>
        </a:p>
      </dgm:t>
    </dgm:pt>
    <dgm:pt modelId="{BB4EAE9D-1069-4E35-9623-A7F9A3EBFF75}">
      <dgm:prSet phldrT="[Text]" custT="1"/>
      <dgm:spPr/>
      <dgm:t>
        <a:bodyPr/>
        <a:lstStyle/>
        <a:p>
          <a:r>
            <a:rPr lang="en-US" sz="2000" b="1" dirty="0"/>
            <a:t>Drill Wells</a:t>
          </a:r>
        </a:p>
      </dgm:t>
    </dgm:pt>
    <dgm:pt modelId="{A08A0FCE-CC25-4A97-A512-A5B464B864E0}" type="parTrans" cxnId="{456952E4-DB58-4A95-9F11-B251570CAF67}">
      <dgm:prSet/>
      <dgm:spPr/>
      <dgm:t>
        <a:bodyPr/>
        <a:lstStyle/>
        <a:p>
          <a:endParaRPr lang="en-US"/>
        </a:p>
      </dgm:t>
    </dgm:pt>
    <dgm:pt modelId="{B75FE2BD-C868-4430-A669-832912726C6F}" type="sibTrans" cxnId="{456952E4-DB58-4A95-9F11-B251570CAF67}">
      <dgm:prSet/>
      <dgm:spPr/>
      <dgm:t>
        <a:bodyPr/>
        <a:lstStyle/>
        <a:p>
          <a:endParaRPr lang="en-US"/>
        </a:p>
      </dgm:t>
    </dgm:pt>
    <dgm:pt modelId="{3E9C5A06-24C1-4A85-8768-55B767DDBE2B}">
      <dgm:prSet phldrT="[Text]" custT="1"/>
      <dgm:spPr/>
      <dgm:t>
        <a:bodyPr/>
        <a:lstStyle/>
        <a:p>
          <a:r>
            <a:rPr lang="en-US" sz="2000" b="1" dirty="0"/>
            <a:t>Simulate Reservoirs</a:t>
          </a:r>
        </a:p>
      </dgm:t>
    </dgm:pt>
    <dgm:pt modelId="{7F8A6BD0-063D-4BCD-91F6-9A274FE1E149}" type="parTrans" cxnId="{8CDE6E70-DA42-41B7-A8BB-E7C228C2A0EF}">
      <dgm:prSet/>
      <dgm:spPr/>
      <dgm:t>
        <a:bodyPr/>
        <a:lstStyle/>
        <a:p>
          <a:endParaRPr lang="en-US"/>
        </a:p>
      </dgm:t>
    </dgm:pt>
    <dgm:pt modelId="{27E053B9-CE1F-4FCC-B53F-C303AF085898}" type="sibTrans" cxnId="{8CDE6E70-DA42-41B7-A8BB-E7C228C2A0EF}">
      <dgm:prSet/>
      <dgm:spPr/>
      <dgm:t>
        <a:bodyPr/>
        <a:lstStyle/>
        <a:p>
          <a:endParaRPr lang="en-US"/>
        </a:p>
      </dgm:t>
    </dgm:pt>
    <dgm:pt modelId="{C69563AA-9F43-4346-BB06-6283D45BAA67}" type="pres">
      <dgm:prSet presAssocID="{DF28D31B-9F89-40B3-B2B1-7C2B1310711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916FFD1-8037-488C-B794-AAB569259947}" type="pres">
      <dgm:prSet presAssocID="{DF28D31B-9F89-40B3-B2B1-7C2B13107119}" presName="Name1" presStyleCnt="0"/>
      <dgm:spPr/>
    </dgm:pt>
    <dgm:pt modelId="{9EBEB58B-6D1C-4487-A2AE-10C961900679}" type="pres">
      <dgm:prSet presAssocID="{DF28D31B-9F89-40B3-B2B1-7C2B13107119}" presName="cycle" presStyleCnt="0"/>
      <dgm:spPr/>
    </dgm:pt>
    <dgm:pt modelId="{3D878124-2A33-4C33-85BD-9791ED7C0EBD}" type="pres">
      <dgm:prSet presAssocID="{DF28D31B-9F89-40B3-B2B1-7C2B13107119}" presName="srcNode" presStyleLbl="node1" presStyleIdx="0" presStyleCnt="6"/>
      <dgm:spPr/>
    </dgm:pt>
    <dgm:pt modelId="{1BE86D00-A088-4E52-98AB-1DBA0153CC20}" type="pres">
      <dgm:prSet presAssocID="{DF28D31B-9F89-40B3-B2B1-7C2B13107119}" presName="conn" presStyleLbl="parChTrans1D2" presStyleIdx="0" presStyleCnt="1"/>
      <dgm:spPr/>
      <dgm:t>
        <a:bodyPr/>
        <a:lstStyle/>
        <a:p>
          <a:endParaRPr lang="en-US"/>
        </a:p>
      </dgm:t>
    </dgm:pt>
    <dgm:pt modelId="{7298F55F-D0B9-409F-9590-CDE0C5B8A75F}" type="pres">
      <dgm:prSet presAssocID="{DF28D31B-9F89-40B3-B2B1-7C2B13107119}" presName="extraNode" presStyleLbl="node1" presStyleIdx="0" presStyleCnt="6"/>
      <dgm:spPr/>
    </dgm:pt>
    <dgm:pt modelId="{2DB5E1EC-3B90-4E1E-A9BE-20BE0E027788}" type="pres">
      <dgm:prSet presAssocID="{DF28D31B-9F89-40B3-B2B1-7C2B13107119}" presName="dstNode" presStyleLbl="node1" presStyleIdx="0" presStyleCnt="6"/>
      <dgm:spPr/>
    </dgm:pt>
    <dgm:pt modelId="{7105FA48-A6EE-4739-99A2-65F5B7C153DC}" type="pres">
      <dgm:prSet presAssocID="{33DC874E-0416-4B5A-8528-6C996AC26859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4AB736-B9D4-4648-B2A6-5695899C7800}" type="pres">
      <dgm:prSet presAssocID="{33DC874E-0416-4B5A-8528-6C996AC26859}" presName="accent_1" presStyleCnt="0"/>
      <dgm:spPr/>
    </dgm:pt>
    <dgm:pt modelId="{DD02FAD3-F825-4923-9819-A1343EB1F9AD}" type="pres">
      <dgm:prSet presAssocID="{33DC874E-0416-4B5A-8528-6C996AC26859}" presName="accentRepeatNode" presStyleLbl="solidFgAcc1" presStyleIdx="0" presStyleCnt="6"/>
      <dgm:spPr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FBAB54-6385-40D9-917B-E9C9FD44C8F4}" type="pres">
      <dgm:prSet presAssocID="{E589F2E4-0BDE-4B65-B17E-1A3D267E10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2BCA0-E59C-4498-9582-0F56722855F5}" type="pres">
      <dgm:prSet presAssocID="{E589F2E4-0BDE-4B65-B17E-1A3D267E10DD}" presName="accent_2" presStyleCnt="0"/>
      <dgm:spPr/>
    </dgm:pt>
    <dgm:pt modelId="{D898454D-B2D8-402D-A157-DC34C262F290}" type="pres">
      <dgm:prSet presAssocID="{E589F2E4-0BDE-4B65-B17E-1A3D267E10DD}" presName="accentRepeatNode" presStyleLbl="solidFgAcc1" presStyleIdx="1" presStyleCnt="6"/>
      <dgm:spPr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C2D4823-6D2B-465A-ABA5-5445B69673A7}" type="pres">
      <dgm:prSet presAssocID="{15786387-FC21-4228-B03F-7D2043C3744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6050B2-3F98-407F-9BFE-A8BEF359668E}" type="pres">
      <dgm:prSet presAssocID="{15786387-FC21-4228-B03F-7D2043C37441}" presName="accent_3" presStyleCnt="0"/>
      <dgm:spPr/>
    </dgm:pt>
    <dgm:pt modelId="{5A447E2B-57CB-4F0B-A914-34151FC4AF86}" type="pres">
      <dgm:prSet presAssocID="{15786387-FC21-4228-B03F-7D2043C37441}" presName="accentRepeatNode" presStyleLbl="solidFgAcc1" presStyleIdx="2" presStyleCnt="6"/>
      <dgm:spPr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C14C853-FB6A-488A-979A-F1FAA739B2FD}" type="pres">
      <dgm:prSet presAssocID="{79CEBB59-DE65-4A42-9637-D8F723EB23A0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0E6B2-9A9C-41AC-92B9-F3EB2914F181}" type="pres">
      <dgm:prSet presAssocID="{79CEBB59-DE65-4A42-9637-D8F723EB23A0}" presName="accent_4" presStyleCnt="0"/>
      <dgm:spPr/>
    </dgm:pt>
    <dgm:pt modelId="{76186984-9971-4FDA-B188-076F05842800}" type="pres">
      <dgm:prSet presAssocID="{79CEBB59-DE65-4A42-9637-D8F723EB23A0}" presName="accentRepeatNode" presStyleLbl="solidFgAcc1" presStyleIdx="3" presStyleCnt="6"/>
      <dgm:spPr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C94E2968-6BE7-4365-A71D-A7E546B11DB8}" type="pres">
      <dgm:prSet presAssocID="{3E9C5A06-24C1-4A85-8768-55B767DDBE2B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0265B-DADE-4499-BE0D-185936656B29}" type="pres">
      <dgm:prSet presAssocID="{3E9C5A06-24C1-4A85-8768-55B767DDBE2B}" presName="accent_5" presStyleCnt="0"/>
      <dgm:spPr/>
    </dgm:pt>
    <dgm:pt modelId="{EDCE43CB-FAAC-4842-94AB-7344534BCA5D}" type="pres">
      <dgm:prSet presAssocID="{3E9C5A06-24C1-4A85-8768-55B767DDBE2B}" presName="accentRepeatNode" presStyleLbl="solidFgAcc1" presStyleIdx="4" presStyleCnt="6"/>
      <dgm:spPr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B7E7C6CC-C529-45B9-BDD3-C61B507B4F8C}" type="pres">
      <dgm:prSet presAssocID="{BB4EAE9D-1069-4E35-9623-A7F9A3EBFF75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4CAF20-82AD-4CB5-8347-F929EB59641B}" type="pres">
      <dgm:prSet presAssocID="{BB4EAE9D-1069-4E35-9623-A7F9A3EBFF75}" presName="accent_6" presStyleCnt="0"/>
      <dgm:spPr/>
    </dgm:pt>
    <dgm:pt modelId="{74520245-60BB-47EB-BEC9-0BECFF3645CC}" type="pres">
      <dgm:prSet presAssocID="{BB4EAE9D-1069-4E35-9623-A7F9A3EBFF75}" presName="accentRepeatNode" presStyleLbl="solidFgAcc1" presStyleIdx="5" presStyleCnt="6"/>
      <dgm:spPr>
        <a:prstGeom prst="round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F863264C-CC59-41A1-86CA-208103FC4C36}" srcId="{DF28D31B-9F89-40B3-B2B1-7C2B13107119}" destId="{15786387-FC21-4228-B03F-7D2043C37441}" srcOrd="2" destOrd="0" parTransId="{27674886-930B-48BC-B281-63E8D757A013}" sibTransId="{EC1D8C36-F4B0-4EAA-A31B-D347953FB338}"/>
    <dgm:cxn modelId="{8CDE6E70-DA42-41B7-A8BB-E7C228C2A0EF}" srcId="{DF28D31B-9F89-40B3-B2B1-7C2B13107119}" destId="{3E9C5A06-24C1-4A85-8768-55B767DDBE2B}" srcOrd="4" destOrd="0" parTransId="{7F8A6BD0-063D-4BCD-91F6-9A274FE1E149}" sibTransId="{27E053B9-CE1F-4FCC-B53F-C303AF085898}"/>
    <dgm:cxn modelId="{F417F6D3-C4A9-44C0-A5BB-0F9420788B43}" type="presOf" srcId="{794E9A84-E96D-499A-8C39-CA46BB637E88}" destId="{1BE86D00-A088-4E52-98AB-1DBA0153CC20}" srcOrd="0" destOrd="0" presId="urn:microsoft.com/office/officeart/2008/layout/VerticalCurvedList"/>
    <dgm:cxn modelId="{E5611424-0509-4971-9F76-F93629BE9147}" type="presOf" srcId="{79CEBB59-DE65-4A42-9637-D8F723EB23A0}" destId="{0C14C853-FB6A-488A-979A-F1FAA739B2FD}" srcOrd="0" destOrd="0" presId="urn:microsoft.com/office/officeart/2008/layout/VerticalCurvedList"/>
    <dgm:cxn modelId="{267F2C46-EA33-4027-AED2-AFC618527668}" type="presOf" srcId="{33DC874E-0416-4B5A-8528-6C996AC26859}" destId="{7105FA48-A6EE-4739-99A2-65F5B7C153DC}" srcOrd="0" destOrd="0" presId="urn:microsoft.com/office/officeart/2008/layout/VerticalCurvedList"/>
    <dgm:cxn modelId="{DDF2537A-85F3-4ED9-B039-C95D11C33A5B}" srcId="{DF28D31B-9F89-40B3-B2B1-7C2B13107119}" destId="{33DC874E-0416-4B5A-8528-6C996AC26859}" srcOrd="0" destOrd="0" parTransId="{704211E8-EE3C-4EF7-9A72-86BE870C4900}" sibTransId="{794E9A84-E96D-499A-8C39-CA46BB637E88}"/>
    <dgm:cxn modelId="{456952E4-DB58-4A95-9F11-B251570CAF67}" srcId="{DF28D31B-9F89-40B3-B2B1-7C2B13107119}" destId="{BB4EAE9D-1069-4E35-9623-A7F9A3EBFF75}" srcOrd="5" destOrd="0" parTransId="{A08A0FCE-CC25-4A97-A512-A5B464B864E0}" sibTransId="{B75FE2BD-C868-4430-A669-832912726C6F}"/>
    <dgm:cxn modelId="{27AAFC46-7841-42FC-BD55-750952213E3F}" type="presOf" srcId="{E589F2E4-0BDE-4B65-B17E-1A3D267E10DD}" destId="{9FFBAB54-6385-40D9-917B-E9C9FD44C8F4}" srcOrd="0" destOrd="0" presId="urn:microsoft.com/office/officeart/2008/layout/VerticalCurvedList"/>
    <dgm:cxn modelId="{C7902045-F92F-4833-AA41-8B17D9ECE0B5}" srcId="{DF28D31B-9F89-40B3-B2B1-7C2B13107119}" destId="{79CEBB59-DE65-4A42-9637-D8F723EB23A0}" srcOrd="3" destOrd="0" parTransId="{ED879066-82A6-470B-AEBC-C8CEBAC1B981}" sibTransId="{5642D118-5585-46A1-84B8-C7D036C2EFCD}"/>
    <dgm:cxn modelId="{F3894205-8588-45CC-BDD7-383CE83439F3}" type="presOf" srcId="{BB4EAE9D-1069-4E35-9623-A7F9A3EBFF75}" destId="{B7E7C6CC-C529-45B9-BDD3-C61B507B4F8C}" srcOrd="0" destOrd="0" presId="urn:microsoft.com/office/officeart/2008/layout/VerticalCurvedList"/>
    <dgm:cxn modelId="{770D9C22-D120-4EE6-A44E-C9152FC447E3}" type="presOf" srcId="{DF28D31B-9F89-40B3-B2B1-7C2B13107119}" destId="{C69563AA-9F43-4346-BB06-6283D45BAA67}" srcOrd="0" destOrd="0" presId="urn:microsoft.com/office/officeart/2008/layout/VerticalCurvedList"/>
    <dgm:cxn modelId="{69A3B513-95AD-490B-A0D6-E4C10A0FA699}" type="presOf" srcId="{15786387-FC21-4228-B03F-7D2043C37441}" destId="{3C2D4823-6D2B-465A-ABA5-5445B69673A7}" srcOrd="0" destOrd="0" presId="urn:microsoft.com/office/officeart/2008/layout/VerticalCurvedList"/>
    <dgm:cxn modelId="{B9A858F6-D0E6-418E-9EFC-B1DC39179C8B}" type="presOf" srcId="{3E9C5A06-24C1-4A85-8768-55B767DDBE2B}" destId="{C94E2968-6BE7-4365-A71D-A7E546B11DB8}" srcOrd="0" destOrd="0" presId="urn:microsoft.com/office/officeart/2008/layout/VerticalCurvedList"/>
    <dgm:cxn modelId="{E8AFFC18-ADC3-4576-A125-F0D427B2C47E}" srcId="{DF28D31B-9F89-40B3-B2B1-7C2B13107119}" destId="{E589F2E4-0BDE-4B65-B17E-1A3D267E10DD}" srcOrd="1" destOrd="0" parTransId="{5CCE6B52-027F-4BA7-B062-A98426DE520F}" sibTransId="{098439AD-1680-4687-BAF9-9AAD33E65698}"/>
    <dgm:cxn modelId="{AF8027E3-DF11-4B9D-A435-D53D4824F198}" type="presParOf" srcId="{C69563AA-9F43-4346-BB06-6283D45BAA67}" destId="{A916FFD1-8037-488C-B794-AAB569259947}" srcOrd="0" destOrd="0" presId="urn:microsoft.com/office/officeart/2008/layout/VerticalCurvedList"/>
    <dgm:cxn modelId="{0F69851E-2EAB-492B-8355-49A986D3EE5A}" type="presParOf" srcId="{A916FFD1-8037-488C-B794-AAB569259947}" destId="{9EBEB58B-6D1C-4487-A2AE-10C961900679}" srcOrd="0" destOrd="0" presId="urn:microsoft.com/office/officeart/2008/layout/VerticalCurvedList"/>
    <dgm:cxn modelId="{FA40359E-6045-4D71-924A-91189BB2EDDE}" type="presParOf" srcId="{9EBEB58B-6D1C-4487-A2AE-10C961900679}" destId="{3D878124-2A33-4C33-85BD-9791ED7C0EBD}" srcOrd="0" destOrd="0" presId="urn:microsoft.com/office/officeart/2008/layout/VerticalCurvedList"/>
    <dgm:cxn modelId="{BEC9E444-5EFE-4EF5-8008-9565F97674EB}" type="presParOf" srcId="{9EBEB58B-6D1C-4487-A2AE-10C961900679}" destId="{1BE86D00-A088-4E52-98AB-1DBA0153CC20}" srcOrd="1" destOrd="0" presId="urn:microsoft.com/office/officeart/2008/layout/VerticalCurvedList"/>
    <dgm:cxn modelId="{99C04D54-4640-4651-95C6-4B8092B39649}" type="presParOf" srcId="{9EBEB58B-6D1C-4487-A2AE-10C961900679}" destId="{7298F55F-D0B9-409F-9590-CDE0C5B8A75F}" srcOrd="2" destOrd="0" presId="urn:microsoft.com/office/officeart/2008/layout/VerticalCurvedList"/>
    <dgm:cxn modelId="{CFFA2183-288F-4028-99DE-8A908BF38CD7}" type="presParOf" srcId="{9EBEB58B-6D1C-4487-A2AE-10C961900679}" destId="{2DB5E1EC-3B90-4E1E-A9BE-20BE0E027788}" srcOrd="3" destOrd="0" presId="urn:microsoft.com/office/officeart/2008/layout/VerticalCurvedList"/>
    <dgm:cxn modelId="{A3E5CEFA-C8A1-4E67-9CE4-CB7338514D18}" type="presParOf" srcId="{A916FFD1-8037-488C-B794-AAB569259947}" destId="{7105FA48-A6EE-4739-99A2-65F5B7C153DC}" srcOrd="1" destOrd="0" presId="urn:microsoft.com/office/officeart/2008/layout/VerticalCurvedList"/>
    <dgm:cxn modelId="{023EB636-C144-469B-9DEE-EF8556513A19}" type="presParOf" srcId="{A916FFD1-8037-488C-B794-AAB569259947}" destId="{A94AB736-B9D4-4648-B2A6-5695899C7800}" srcOrd="2" destOrd="0" presId="urn:microsoft.com/office/officeart/2008/layout/VerticalCurvedList"/>
    <dgm:cxn modelId="{A2F7E0C4-C67E-49D1-B2F7-E52CC076B60D}" type="presParOf" srcId="{A94AB736-B9D4-4648-B2A6-5695899C7800}" destId="{DD02FAD3-F825-4923-9819-A1343EB1F9AD}" srcOrd="0" destOrd="0" presId="urn:microsoft.com/office/officeart/2008/layout/VerticalCurvedList"/>
    <dgm:cxn modelId="{EF8E94AF-8DAE-46C8-AB13-C685F5D8FB7D}" type="presParOf" srcId="{A916FFD1-8037-488C-B794-AAB569259947}" destId="{9FFBAB54-6385-40D9-917B-E9C9FD44C8F4}" srcOrd="3" destOrd="0" presId="urn:microsoft.com/office/officeart/2008/layout/VerticalCurvedList"/>
    <dgm:cxn modelId="{0412341B-8716-4528-9CD0-34FC4DFAFBF2}" type="presParOf" srcId="{A916FFD1-8037-488C-B794-AAB569259947}" destId="{9C32BCA0-E59C-4498-9582-0F56722855F5}" srcOrd="4" destOrd="0" presId="urn:microsoft.com/office/officeart/2008/layout/VerticalCurvedList"/>
    <dgm:cxn modelId="{04AD930D-34E1-452C-BFED-418F01E789BF}" type="presParOf" srcId="{9C32BCA0-E59C-4498-9582-0F56722855F5}" destId="{D898454D-B2D8-402D-A157-DC34C262F290}" srcOrd="0" destOrd="0" presId="urn:microsoft.com/office/officeart/2008/layout/VerticalCurvedList"/>
    <dgm:cxn modelId="{B12F4543-056B-48A7-98C5-48EB22D013D5}" type="presParOf" srcId="{A916FFD1-8037-488C-B794-AAB569259947}" destId="{3C2D4823-6D2B-465A-ABA5-5445B69673A7}" srcOrd="5" destOrd="0" presId="urn:microsoft.com/office/officeart/2008/layout/VerticalCurvedList"/>
    <dgm:cxn modelId="{52983007-6E00-4BBB-8312-8971EADADF2E}" type="presParOf" srcId="{A916FFD1-8037-488C-B794-AAB569259947}" destId="{7A6050B2-3F98-407F-9BFE-A8BEF359668E}" srcOrd="6" destOrd="0" presId="urn:microsoft.com/office/officeart/2008/layout/VerticalCurvedList"/>
    <dgm:cxn modelId="{5F62EDEC-DAD5-4B78-89EF-AC01C73FA1C7}" type="presParOf" srcId="{7A6050B2-3F98-407F-9BFE-A8BEF359668E}" destId="{5A447E2B-57CB-4F0B-A914-34151FC4AF86}" srcOrd="0" destOrd="0" presId="urn:microsoft.com/office/officeart/2008/layout/VerticalCurvedList"/>
    <dgm:cxn modelId="{D84519AA-9DB2-4FFC-8238-E7AE8853B0BD}" type="presParOf" srcId="{A916FFD1-8037-488C-B794-AAB569259947}" destId="{0C14C853-FB6A-488A-979A-F1FAA739B2FD}" srcOrd="7" destOrd="0" presId="urn:microsoft.com/office/officeart/2008/layout/VerticalCurvedList"/>
    <dgm:cxn modelId="{EECAA100-B58A-4204-835E-A82EC065BB9B}" type="presParOf" srcId="{A916FFD1-8037-488C-B794-AAB569259947}" destId="{0DF0E6B2-9A9C-41AC-92B9-F3EB2914F181}" srcOrd="8" destOrd="0" presId="urn:microsoft.com/office/officeart/2008/layout/VerticalCurvedList"/>
    <dgm:cxn modelId="{CE51A694-DA1E-43E8-B288-F945D9F4C0C7}" type="presParOf" srcId="{0DF0E6B2-9A9C-41AC-92B9-F3EB2914F181}" destId="{76186984-9971-4FDA-B188-076F05842800}" srcOrd="0" destOrd="0" presId="urn:microsoft.com/office/officeart/2008/layout/VerticalCurvedList"/>
    <dgm:cxn modelId="{1BC9D274-C37E-454F-98C1-78D61A4589CC}" type="presParOf" srcId="{A916FFD1-8037-488C-B794-AAB569259947}" destId="{C94E2968-6BE7-4365-A71D-A7E546B11DB8}" srcOrd="9" destOrd="0" presId="urn:microsoft.com/office/officeart/2008/layout/VerticalCurvedList"/>
    <dgm:cxn modelId="{9AA5B46F-85BB-4C92-B3BE-54A13E7AC5C8}" type="presParOf" srcId="{A916FFD1-8037-488C-B794-AAB569259947}" destId="{8FC0265B-DADE-4499-BE0D-185936656B29}" srcOrd="10" destOrd="0" presId="urn:microsoft.com/office/officeart/2008/layout/VerticalCurvedList"/>
    <dgm:cxn modelId="{171ED747-0598-4CEB-958E-2C49079CF6D1}" type="presParOf" srcId="{8FC0265B-DADE-4499-BE0D-185936656B29}" destId="{EDCE43CB-FAAC-4842-94AB-7344534BCA5D}" srcOrd="0" destOrd="0" presId="urn:microsoft.com/office/officeart/2008/layout/VerticalCurvedList"/>
    <dgm:cxn modelId="{6F945C82-C9B9-41F6-A05E-4E0422D5F30A}" type="presParOf" srcId="{A916FFD1-8037-488C-B794-AAB569259947}" destId="{B7E7C6CC-C529-45B9-BDD3-C61B507B4F8C}" srcOrd="11" destOrd="0" presId="urn:microsoft.com/office/officeart/2008/layout/VerticalCurvedList"/>
    <dgm:cxn modelId="{F1C9D8DF-2E3C-4650-8605-F9CC2D8BD0AB}" type="presParOf" srcId="{A916FFD1-8037-488C-B794-AAB569259947}" destId="{394CAF20-82AD-4CB5-8347-F929EB59641B}" srcOrd="12" destOrd="0" presId="urn:microsoft.com/office/officeart/2008/layout/VerticalCurvedList"/>
    <dgm:cxn modelId="{3FF89FE1-E942-4D5B-9D66-A259114E8AFF}" type="presParOf" srcId="{394CAF20-82AD-4CB5-8347-F929EB59641B}" destId="{74520245-60BB-47EB-BEC9-0BECFF3645C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28D31B-9F89-40B3-B2B1-7C2B1310711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589F2E4-0BDE-4B65-B17E-1A3D267E10DD}">
      <dgm:prSet phldrT="[Text]" custT="1"/>
      <dgm:spPr>
        <a:solidFill>
          <a:schemeClr val="accent5">
            <a:hueOff val="2637878"/>
            <a:satOff val="433"/>
            <a:lumOff val="-1334"/>
          </a:schemeClr>
        </a:solidFill>
      </dgm:spPr>
      <dgm:t>
        <a:bodyPr/>
        <a:lstStyle/>
        <a:p>
          <a:r>
            <a:rPr lang="en-US" sz="2000" b="1" dirty="0"/>
            <a:t>Process Seismic Data</a:t>
          </a:r>
        </a:p>
      </dgm:t>
    </dgm:pt>
    <dgm:pt modelId="{5CCE6B52-027F-4BA7-B062-A98426DE520F}" type="parTrans" cxnId="{E8AFFC18-ADC3-4576-A125-F0D427B2C47E}">
      <dgm:prSet/>
      <dgm:spPr/>
      <dgm:t>
        <a:bodyPr/>
        <a:lstStyle/>
        <a:p>
          <a:endParaRPr lang="en-US"/>
        </a:p>
      </dgm:t>
    </dgm:pt>
    <dgm:pt modelId="{098439AD-1680-4687-BAF9-9AAD33E65698}" type="sibTrans" cxnId="{E8AFFC18-ADC3-4576-A125-F0D427B2C47E}">
      <dgm:prSet/>
      <dgm:spPr/>
      <dgm:t>
        <a:bodyPr/>
        <a:lstStyle/>
        <a:p>
          <a:endParaRPr lang="en-US"/>
        </a:p>
      </dgm:t>
    </dgm:pt>
    <dgm:pt modelId="{15786387-FC21-4228-B03F-7D2043C37441}">
      <dgm:prSet phldrT="[Text]" custT="1"/>
      <dgm:spPr>
        <a:solidFill>
          <a:schemeClr val="accent5">
            <a:hueOff val="5275756"/>
            <a:satOff val="866"/>
            <a:lumOff val="-2668"/>
            <a:alpha val="25000"/>
          </a:schemeClr>
        </a:solidFill>
      </dgm:spPr>
      <dgm:t>
        <a:bodyPr/>
        <a:lstStyle/>
        <a:p>
          <a:r>
            <a:rPr lang="en-US" sz="2000" b="1" dirty="0"/>
            <a:t>Interpret Seismic Data</a:t>
          </a:r>
        </a:p>
      </dgm:t>
    </dgm:pt>
    <dgm:pt modelId="{27674886-930B-48BC-B281-63E8D757A013}" type="parTrans" cxnId="{F863264C-CC59-41A1-86CA-208103FC4C36}">
      <dgm:prSet/>
      <dgm:spPr/>
      <dgm:t>
        <a:bodyPr/>
        <a:lstStyle/>
        <a:p>
          <a:endParaRPr lang="en-US"/>
        </a:p>
      </dgm:t>
    </dgm:pt>
    <dgm:pt modelId="{EC1D8C36-F4B0-4EAA-A31B-D347953FB338}" type="sibTrans" cxnId="{F863264C-CC59-41A1-86CA-208103FC4C36}">
      <dgm:prSet/>
      <dgm:spPr/>
      <dgm:t>
        <a:bodyPr/>
        <a:lstStyle/>
        <a:p>
          <a:endParaRPr lang="en-US"/>
        </a:p>
      </dgm:t>
    </dgm:pt>
    <dgm:pt modelId="{79CEBB59-DE65-4A42-9637-D8F723EB23A0}">
      <dgm:prSet phldrT="[Text]" custT="1"/>
      <dgm:spPr>
        <a:solidFill>
          <a:schemeClr val="accent5">
            <a:hueOff val="7913633"/>
            <a:satOff val="1298"/>
            <a:lumOff val="-4001"/>
            <a:alpha val="25000"/>
          </a:schemeClr>
        </a:solidFill>
      </dgm:spPr>
      <dgm:t>
        <a:bodyPr/>
        <a:lstStyle/>
        <a:p>
          <a:r>
            <a:rPr lang="en-US" sz="2000" b="1" dirty="0"/>
            <a:t>Characterize Reservoirs</a:t>
          </a:r>
        </a:p>
      </dgm:t>
    </dgm:pt>
    <dgm:pt modelId="{ED879066-82A6-470B-AEBC-C8CEBAC1B981}" type="parTrans" cxnId="{C7902045-F92F-4833-AA41-8B17D9ECE0B5}">
      <dgm:prSet/>
      <dgm:spPr/>
      <dgm:t>
        <a:bodyPr/>
        <a:lstStyle/>
        <a:p>
          <a:endParaRPr lang="en-US"/>
        </a:p>
      </dgm:t>
    </dgm:pt>
    <dgm:pt modelId="{5642D118-5585-46A1-84B8-C7D036C2EFCD}" type="sibTrans" cxnId="{C7902045-F92F-4833-AA41-8B17D9ECE0B5}">
      <dgm:prSet/>
      <dgm:spPr/>
      <dgm:t>
        <a:bodyPr/>
        <a:lstStyle/>
        <a:p>
          <a:endParaRPr lang="en-US"/>
        </a:p>
      </dgm:t>
    </dgm:pt>
    <dgm:pt modelId="{BB4EAE9D-1069-4E35-9623-A7F9A3EBFF75}">
      <dgm:prSet phldrT="[Text]" custT="1"/>
      <dgm:spPr>
        <a:solidFill>
          <a:schemeClr val="accent5">
            <a:hueOff val="13189389"/>
            <a:satOff val="2164"/>
            <a:lumOff val="-6669"/>
            <a:alpha val="25000"/>
          </a:schemeClr>
        </a:solidFill>
      </dgm:spPr>
      <dgm:t>
        <a:bodyPr/>
        <a:lstStyle/>
        <a:p>
          <a:r>
            <a:rPr lang="en-US" sz="2000" b="1" dirty="0"/>
            <a:t>Drill Wells</a:t>
          </a:r>
        </a:p>
      </dgm:t>
    </dgm:pt>
    <dgm:pt modelId="{A08A0FCE-CC25-4A97-A512-A5B464B864E0}" type="parTrans" cxnId="{456952E4-DB58-4A95-9F11-B251570CAF67}">
      <dgm:prSet/>
      <dgm:spPr/>
      <dgm:t>
        <a:bodyPr/>
        <a:lstStyle/>
        <a:p>
          <a:endParaRPr lang="en-US"/>
        </a:p>
      </dgm:t>
    </dgm:pt>
    <dgm:pt modelId="{B75FE2BD-C868-4430-A669-832912726C6F}" type="sibTrans" cxnId="{456952E4-DB58-4A95-9F11-B251570CAF67}">
      <dgm:prSet/>
      <dgm:spPr/>
      <dgm:t>
        <a:bodyPr/>
        <a:lstStyle/>
        <a:p>
          <a:endParaRPr lang="en-US"/>
        </a:p>
      </dgm:t>
    </dgm:pt>
    <dgm:pt modelId="{3E9C5A06-24C1-4A85-8768-55B767DDBE2B}">
      <dgm:prSet phldrT="[Text]" custT="1"/>
      <dgm:spPr>
        <a:solidFill>
          <a:schemeClr val="accent5">
            <a:hueOff val="10551511"/>
            <a:satOff val="1731"/>
            <a:lumOff val="-5335"/>
            <a:alpha val="25000"/>
          </a:schemeClr>
        </a:solidFill>
      </dgm:spPr>
      <dgm:t>
        <a:bodyPr/>
        <a:lstStyle/>
        <a:p>
          <a:r>
            <a:rPr lang="en-US" sz="2000" b="1" dirty="0"/>
            <a:t>Simulate Reservoirs</a:t>
          </a:r>
        </a:p>
      </dgm:t>
    </dgm:pt>
    <dgm:pt modelId="{7F8A6BD0-063D-4BCD-91F6-9A274FE1E149}" type="parTrans" cxnId="{8CDE6E70-DA42-41B7-A8BB-E7C228C2A0EF}">
      <dgm:prSet/>
      <dgm:spPr/>
      <dgm:t>
        <a:bodyPr/>
        <a:lstStyle/>
        <a:p>
          <a:endParaRPr lang="en-US"/>
        </a:p>
      </dgm:t>
    </dgm:pt>
    <dgm:pt modelId="{27E053B9-CE1F-4FCC-B53F-C303AF085898}" type="sibTrans" cxnId="{8CDE6E70-DA42-41B7-A8BB-E7C228C2A0EF}">
      <dgm:prSet/>
      <dgm:spPr/>
      <dgm:t>
        <a:bodyPr/>
        <a:lstStyle/>
        <a:p>
          <a:endParaRPr lang="en-US"/>
        </a:p>
      </dgm:t>
    </dgm:pt>
    <dgm:pt modelId="{33DC874E-0416-4B5A-8528-6C996AC26859}">
      <dgm:prSet phldrT="[Text]" custT="1"/>
      <dgm:spPr>
        <a:solidFill>
          <a:schemeClr val="accent5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000" b="1" dirty="0"/>
            <a:t>Acquire Seismic Data</a:t>
          </a:r>
        </a:p>
      </dgm:t>
    </dgm:pt>
    <dgm:pt modelId="{794E9A84-E96D-499A-8C39-CA46BB637E88}" type="sibTrans" cxnId="{DDF2537A-85F3-4ED9-B039-C95D11C33A5B}">
      <dgm:prSet/>
      <dgm:spPr/>
      <dgm:t>
        <a:bodyPr/>
        <a:lstStyle/>
        <a:p>
          <a:endParaRPr lang="en-US"/>
        </a:p>
      </dgm:t>
    </dgm:pt>
    <dgm:pt modelId="{704211E8-EE3C-4EF7-9A72-86BE870C4900}" type="parTrans" cxnId="{DDF2537A-85F3-4ED9-B039-C95D11C33A5B}">
      <dgm:prSet/>
      <dgm:spPr/>
      <dgm:t>
        <a:bodyPr/>
        <a:lstStyle/>
        <a:p>
          <a:endParaRPr lang="en-US"/>
        </a:p>
      </dgm:t>
    </dgm:pt>
    <dgm:pt modelId="{C69563AA-9F43-4346-BB06-6283D45BAA67}" type="pres">
      <dgm:prSet presAssocID="{DF28D31B-9F89-40B3-B2B1-7C2B1310711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916FFD1-8037-488C-B794-AAB569259947}" type="pres">
      <dgm:prSet presAssocID="{DF28D31B-9F89-40B3-B2B1-7C2B13107119}" presName="Name1" presStyleCnt="0"/>
      <dgm:spPr/>
    </dgm:pt>
    <dgm:pt modelId="{9EBEB58B-6D1C-4487-A2AE-10C961900679}" type="pres">
      <dgm:prSet presAssocID="{DF28D31B-9F89-40B3-B2B1-7C2B13107119}" presName="cycle" presStyleCnt="0"/>
      <dgm:spPr/>
    </dgm:pt>
    <dgm:pt modelId="{3D878124-2A33-4C33-85BD-9791ED7C0EBD}" type="pres">
      <dgm:prSet presAssocID="{DF28D31B-9F89-40B3-B2B1-7C2B13107119}" presName="srcNode" presStyleLbl="node1" presStyleIdx="0" presStyleCnt="6"/>
      <dgm:spPr/>
    </dgm:pt>
    <dgm:pt modelId="{1BE86D00-A088-4E52-98AB-1DBA0153CC20}" type="pres">
      <dgm:prSet presAssocID="{DF28D31B-9F89-40B3-B2B1-7C2B13107119}" presName="conn" presStyleLbl="parChTrans1D2" presStyleIdx="0" presStyleCnt="1"/>
      <dgm:spPr/>
      <dgm:t>
        <a:bodyPr/>
        <a:lstStyle/>
        <a:p>
          <a:endParaRPr lang="en-US"/>
        </a:p>
      </dgm:t>
    </dgm:pt>
    <dgm:pt modelId="{7298F55F-D0B9-409F-9590-CDE0C5B8A75F}" type="pres">
      <dgm:prSet presAssocID="{DF28D31B-9F89-40B3-B2B1-7C2B13107119}" presName="extraNode" presStyleLbl="node1" presStyleIdx="0" presStyleCnt="6"/>
      <dgm:spPr/>
    </dgm:pt>
    <dgm:pt modelId="{2DB5E1EC-3B90-4E1E-A9BE-20BE0E027788}" type="pres">
      <dgm:prSet presAssocID="{DF28D31B-9F89-40B3-B2B1-7C2B13107119}" presName="dstNode" presStyleLbl="node1" presStyleIdx="0" presStyleCnt="6"/>
      <dgm:spPr/>
    </dgm:pt>
    <dgm:pt modelId="{7105FA48-A6EE-4739-99A2-65F5B7C153DC}" type="pres">
      <dgm:prSet presAssocID="{33DC874E-0416-4B5A-8528-6C996AC26859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4AB736-B9D4-4648-B2A6-5695899C7800}" type="pres">
      <dgm:prSet presAssocID="{33DC874E-0416-4B5A-8528-6C996AC26859}" presName="accent_1" presStyleCnt="0"/>
      <dgm:spPr/>
    </dgm:pt>
    <dgm:pt modelId="{DD02FAD3-F825-4923-9819-A1343EB1F9AD}" type="pres">
      <dgm:prSet presAssocID="{33DC874E-0416-4B5A-8528-6C996AC26859}" presName="accentRepeatNode" presStyleLbl="solidFgAcc1" presStyleIdx="0" presStyleCnt="6"/>
      <dgm:spPr>
        <a:prstGeom prst="roundRect">
          <a:avLst/>
        </a:prstGeom>
        <a:ln>
          <a:solidFill>
            <a:schemeClr val="accent5">
              <a:hueOff val="0"/>
              <a:satOff val="0"/>
              <a:lumOff val="0"/>
              <a:alpha val="25000"/>
            </a:schemeClr>
          </a:solidFill>
        </a:ln>
      </dgm:spPr>
      <dgm:t>
        <a:bodyPr/>
        <a:lstStyle/>
        <a:p>
          <a:endParaRPr lang="en-US"/>
        </a:p>
      </dgm:t>
    </dgm:pt>
    <dgm:pt modelId="{9FFBAB54-6385-40D9-917B-E9C9FD44C8F4}" type="pres">
      <dgm:prSet presAssocID="{E589F2E4-0BDE-4B65-B17E-1A3D267E10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2BCA0-E59C-4498-9582-0F56722855F5}" type="pres">
      <dgm:prSet presAssocID="{E589F2E4-0BDE-4B65-B17E-1A3D267E10DD}" presName="accent_2" presStyleCnt="0"/>
      <dgm:spPr/>
    </dgm:pt>
    <dgm:pt modelId="{D898454D-B2D8-402D-A157-DC34C262F290}" type="pres">
      <dgm:prSet presAssocID="{E589F2E4-0BDE-4B65-B17E-1A3D267E10DD}" presName="accentRepeatNode" presStyleLbl="solidFgAcc1" presStyleIdx="1" presStyleCnt="6"/>
      <dgm:spPr>
        <a:prstGeom prst="roundRect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chemeClr val="accent5">
              <a:hueOff val="2637878"/>
              <a:satOff val="433"/>
              <a:lumOff val="-1334"/>
            </a:schemeClr>
          </a:solidFill>
        </a:ln>
      </dgm:spPr>
    </dgm:pt>
    <dgm:pt modelId="{3C2D4823-6D2B-465A-ABA5-5445B69673A7}" type="pres">
      <dgm:prSet presAssocID="{15786387-FC21-4228-B03F-7D2043C3744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6050B2-3F98-407F-9BFE-A8BEF359668E}" type="pres">
      <dgm:prSet presAssocID="{15786387-FC21-4228-B03F-7D2043C37441}" presName="accent_3" presStyleCnt="0"/>
      <dgm:spPr/>
    </dgm:pt>
    <dgm:pt modelId="{5A447E2B-57CB-4F0B-A914-34151FC4AF86}" type="pres">
      <dgm:prSet presAssocID="{15786387-FC21-4228-B03F-7D2043C37441}" presName="accentRepeatNode" presStyleLbl="solidFgAcc1" presStyleIdx="2" presStyleCnt="6"/>
      <dgm:spPr>
        <a:prstGeom prst="roundRect">
          <a:avLst/>
        </a:prstGeom>
        <a:blipFill rotWithShape="0">
          <a:blip xmlns:r="http://schemas.openxmlformats.org/officeDocument/2006/relationships" r:embed="rId2">
            <a:lum bright="70000" contrast="-70000"/>
          </a:blip>
          <a:stretch>
            <a:fillRect/>
          </a:stretch>
        </a:blipFill>
        <a:ln>
          <a:solidFill>
            <a:schemeClr val="accent5">
              <a:hueOff val="5275756"/>
              <a:satOff val="866"/>
              <a:lumOff val="-2668"/>
              <a:alpha val="25000"/>
            </a:schemeClr>
          </a:solidFill>
        </a:ln>
      </dgm:spPr>
    </dgm:pt>
    <dgm:pt modelId="{0C14C853-FB6A-488A-979A-F1FAA739B2FD}" type="pres">
      <dgm:prSet presAssocID="{79CEBB59-DE65-4A42-9637-D8F723EB23A0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0E6B2-9A9C-41AC-92B9-F3EB2914F181}" type="pres">
      <dgm:prSet presAssocID="{79CEBB59-DE65-4A42-9637-D8F723EB23A0}" presName="accent_4" presStyleCnt="0"/>
      <dgm:spPr/>
    </dgm:pt>
    <dgm:pt modelId="{76186984-9971-4FDA-B188-076F05842800}" type="pres">
      <dgm:prSet presAssocID="{79CEBB59-DE65-4A42-9637-D8F723EB23A0}" presName="accentRepeatNode" presStyleLbl="solidFgAcc1" presStyleIdx="3" presStyleCnt="6"/>
      <dgm:spPr>
        <a:prstGeom prst="roundRect">
          <a:avLst/>
        </a:prstGeom>
        <a:blipFill rotWithShape="0">
          <a:blip xmlns:r="http://schemas.openxmlformats.org/officeDocument/2006/relationships" r:embed="rId3">
            <a:lum bright="70000" contrast="-70000"/>
          </a:blip>
          <a:stretch>
            <a:fillRect/>
          </a:stretch>
        </a:blipFill>
        <a:ln>
          <a:solidFill>
            <a:schemeClr val="accent5">
              <a:hueOff val="7913633"/>
              <a:satOff val="1298"/>
              <a:lumOff val="-4001"/>
              <a:alpha val="25000"/>
            </a:schemeClr>
          </a:solidFill>
        </a:ln>
      </dgm:spPr>
    </dgm:pt>
    <dgm:pt modelId="{C94E2968-6BE7-4365-A71D-A7E546B11DB8}" type="pres">
      <dgm:prSet presAssocID="{3E9C5A06-24C1-4A85-8768-55B767DDBE2B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0265B-DADE-4499-BE0D-185936656B29}" type="pres">
      <dgm:prSet presAssocID="{3E9C5A06-24C1-4A85-8768-55B767DDBE2B}" presName="accent_5" presStyleCnt="0"/>
      <dgm:spPr/>
    </dgm:pt>
    <dgm:pt modelId="{EDCE43CB-FAAC-4842-94AB-7344534BCA5D}" type="pres">
      <dgm:prSet presAssocID="{3E9C5A06-24C1-4A85-8768-55B767DDBE2B}" presName="accentRepeatNode" presStyleLbl="solidFgAcc1" presStyleIdx="4" presStyleCnt="6"/>
      <dgm:spPr>
        <a:prstGeom prst="roundRect">
          <a:avLst/>
        </a:prstGeom>
        <a:blipFill rotWithShape="0">
          <a:blip xmlns:r="http://schemas.openxmlformats.org/officeDocument/2006/relationships" r:embed="rId4">
            <a:lum bright="70000" contrast="-70000"/>
          </a:blip>
          <a:stretch>
            <a:fillRect/>
          </a:stretch>
        </a:blipFill>
        <a:ln>
          <a:solidFill>
            <a:schemeClr val="accent5">
              <a:hueOff val="10551511"/>
              <a:satOff val="1731"/>
              <a:lumOff val="-5335"/>
              <a:alpha val="25000"/>
            </a:schemeClr>
          </a:solidFill>
        </a:ln>
      </dgm:spPr>
    </dgm:pt>
    <dgm:pt modelId="{B7E7C6CC-C529-45B9-BDD3-C61B507B4F8C}" type="pres">
      <dgm:prSet presAssocID="{BB4EAE9D-1069-4E35-9623-A7F9A3EBFF75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4CAF20-82AD-4CB5-8347-F929EB59641B}" type="pres">
      <dgm:prSet presAssocID="{BB4EAE9D-1069-4E35-9623-A7F9A3EBFF75}" presName="accent_6" presStyleCnt="0"/>
      <dgm:spPr/>
    </dgm:pt>
    <dgm:pt modelId="{74520245-60BB-47EB-BEC9-0BECFF3645CC}" type="pres">
      <dgm:prSet presAssocID="{BB4EAE9D-1069-4E35-9623-A7F9A3EBFF75}" presName="accentRepeatNode" presStyleLbl="solidFgAcc1" presStyleIdx="5" presStyleCnt="6"/>
      <dgm:spPr>
        <a:prstGeom prst="roundRect">
          <a:avLst/>
        </a:prstGeom>
        <a:blipFill rotWithShape="0">
          <a:blip xmlns:r="http://schemas.openxmlformats.org/officeDocument/2006/relationships" r:embed="rId5">
            <a:lum bright="70000" contrast="-70000"/>
          </a:blip>
          <a:stretch>
            <a:fillRect/>
          </a:stretch>
        </a:blipFill>
        <a:ln>
          <a:solidFill>
            <a:schemeClr val="accent5">
              <a:hueOff val="13189389"/>
              <a:satOff val="2164"/>
              <a:lumOff val="-6669"/>
              <a:alpha val="25000"/>
            </a:schemeClr>
          </a:solidFill>
        </a:ln>
      </dgm:spPr>
    </dgm:pt>
  </dgm:ptLst>
  <dgm:cxnLst>
    <dgm:cxn modelId="{E8AFFC18-ADC3-4576-A125-F0D427B2C47E}" srcId="{DF28D31B-9F89-40B3-B2B1-7C2B13107119}" destId="{E589F2E4-0BDE-4B65-B17E-1A3D267E10DD}" srcOrd="1" destOrd="0" parTransId="{5CCE6B52-027F-4BA7-B062-A98426DE520F}" sibTransId="{098439AD-1680-4687-BAF9-9AAD33E65698}"/>
    <dgm:cxn modelId="{8CDE6E70-DA42-41B7-A8BB-E7C228C2A0EF}" srcId="{DF28D31B-9F89-40B3-B2B1-7C2B13107119}" destId="{3E9C5A06-24C1-4A85-8768-55B767DDBE2B}" srcOrd="4" destOrd="0" parTransId="{7F8A6BD0-063D-4BCD-91F6-9A274FE1E149}" sibTransId="{27E053B9-CE1F-4FCC-B53F-C303AF085898}"/>
    <dgm:cxn modelId="{9BF8862C-10B1-4D9B-9820-AF72EF2FD604}" type="presOf" srcId="{794E9A84-E96D-499A-8C39-CA46BB637E88}" destId="{1BE86D00-A088-4E52-98AB-1DBA0153CC20}" srcOrd="0" destOrd="0" presId="urn:microsoft.com/office/officeart/2008/layout/VerticalCurvedList"/>
    <dgm:cxn modelId="{F863264C-CC59-41A1-86CA-208103FC4C36}" srcId="{DF28D31B-9F89-40B3-B2B1-7C2B13107119}" destId="{15786387-FC21-4228-B03F-7D2043C37441}" srcOrd="2" destOrd="0" parTransId="{27674886-930B-48BC-B281-63E8D757A013}" sibTransId="{EC1D8C36-F4B0-4EAA-A31B-D347953FB338}"/>
    <dgm:cxn modelId="{3EB70784-C899-4B2C-9126-6510EFB66971}" type="presOf" srcId="{3E9C5A06-24C1-4A85-8768-55B767DDBE2B}" destId="{C94E2968-6BE7-4365-A71D-A7E546B11DB8}" srcOrd="0" destOrd="0" presId="urn:microsoft.com/office/officeart/2008/layout/VerticalCurvedList"/>
    <dgm:cxn modelId="{DDF2537A-85F3-4ED9-B039-C95D11C33A5B}" srcId="{DF28D31B-9F89-40B3-B2B1-7C2B13107119}" destId="{33DC874E-0416-4B5A-8528-6C996AC26859}" srcOrd="0" destOrd="0" parTransId="{704211E8-EE3C-4EF7-9A72-86BE870C4900}" sibTransId="{794E9A84-E96D-499A-8C39-CA46BB637E88}"/>
    <dgm:cxn modelId="{5AA49A98-9434-49F8-B610-D0A845B8ECE7}" type="presOf" srcId="{E589F2E4-0BDE-4B65-B17E-1A3D267E10DD}" destId="{9FFBAB54-6385-40D9-917B-E9C9FD44C8F4}" srcOrd="0" destOrd="0" presId="urn:microsoft.com/office/officeart/2008/layout/VerticalCurvedList"/>
    <dgm:cxn modelId="{87335351-BBC2-4D9D-9FF4-E6F631C5C626}" type="presOf" srcId="{79CEBB59-DE65-4A42-9637-D8F723EB23A0}" destId="{0C14C853-FB6A-488A-979A-F1FAA739B2FD}" srcOrd="0" destOrd="0" presId="urn:microsoft.com/office/officeart/2008/layout/VerticalCurvedList"/>
    <dgm:cxn modelId="{54A25355-CE9A-4E3A-942E-BAE460D174B8}" type="presOf" srcId="{BB4EAE9D-1069-4E35-9623-A7F9A3EBFF75}" destId="{B7E7C6CC-C529-45B9-BDD3-C61B507B4F8C}" srcOrd="0" destOrd="0" presId="urn:microsoft.com/office/officeart/2008/layout/VerticalCurvedList"/>
    <dgm:cxn modelId="{C7902045-F92F-4833-AA41-8B17D9ECE0B5}" srcId="{DF28D31B-9F89-40B3-B2B1-7C2B13107119}" destId="{79CEBB59-DE65-4A42-9637-D8F723EB23A0}" srcOrd="3" destOrd="0" parTransId="{ED879066-82A6-470B-AEBC-C8CEBAC1B981}" sibTransId="{5642D118-5585-46A1-84B8-C7D036C2EFCD}"/>
    <dgm:cxn modelId="{456952E4-DB58-4A95-9F11-B251570CAF67}" srcId="{DF28D31B-9F89-40B3-B2B1-7C2B13107119}" destId="{BB4EAE9D-1069-4E35-9623-A7F9A3EBFF75}" srcOrd="5" destOrd="0" parTransId="{A08A0FCE-CC25-4A97-A512-A5B464B864E0}" sibTransId="{B75FE2BD-C868-4430-A669-832912726C6F}"/>
    <dgm:cxn modelId="{E71AF35A-A9D5-4239-9EF8-009C176E3465}" type="presOf" srcId="{DF28D31B-9F89-40B3-B2B1-7C2B13107119}" destId="{C69563AA-9F43-4346-BB06-6283D45BAA67}" srcOrd="0" destOrd="0" presId="urn:microsoft.com/office/officeart/2008/layout/VerticalCurvedList"/>
    <dgm:cxn modelId="{9DD7F760-79BD-4A59-9B36-4861BB1D259D}" type="presOf" srcId="{15786387-FC21-4228-B03F-7D2043C37441}" destId="{3C2D4823-6D2B-465A-ABA5-5445B69673A7}" srcOrd="0" destOrd="0" presId="urn:microsoft.com/office/officeart/2008/layout/VerticalCurvedList"/>
    <dgm:cxn modelId="{77D72B85-4190-46BE-A542-7181DD9956E4}" type="presOf" srcId="{33DC874E-0416-4B5A-8528-6C996AC26859}" destId="{7105FA48-A6EE-4739-99A2-65F5B7C153DC}" srcOrd="0" destOrd="0" presId="urn:microsoft.com/office/officeart/2008/layout/VerticalCurvedList"/>
    <dgm:cxn modelId="{621AAE10-CE9D-4075-B605-219C1E445396}" type="presParOf" srcId="{C69563AA-9F43-4346-BB06-6283D45BAA67}" destId="{A916FFD1-8037-488C-B794-AAB569259947}" srcOrd="0" destOrd="0" presId="urn:microsoft.com/office/officeart/2008/layout/VerticalCurvedList"/>
    <dgm:cxn modelId="{CCF285F5-8863-43AE-B508-A7AC72C260FF}" type="presParOf" srcId="{A916FFD1-8037-488C-B794-AAB569259947}" destId="{9EBEB58B-6D1C-4487-A2AE-10C961900679}" srcOrd="0" destOrd="0" presId="urn:microsoft.com/office/officeart/2008/layout/VerticalCurvedList"/>
    <dgm:cxn modelId="{43F93DEF-FC0B-428A-8F88-5E913363102A}" type="presParOf" srcId="{9EBEB58B-6D1C-4487-A2AE-10C961900679}" destId="{3D878124-2A33-4C33-85BD-9791ED7C0EBD}" srcOrd="0" destOrd="0" presId="urn:microsoft.com/office/officeart/2008/layout/VerticalCurvedList"/>
    <dgm:cxn modelId="{C00B26CE-00E6-4E6E-8DA7-A6E47A2915F9}" type="presParOf" srcId="{9EBEB58B-6D1C-4487-A2AE-10C961900679}" destId="{1BE86D00-A088-4E52-98AB-1DBA0153CC20}" srcOrd="1" destOrd="0" presId="urn:microsoft.com/office/officeart/2008/layout/VerticalCurvedList"/>
    <dgm:cxn modelId="{E56E9715-BCE1-4C76-8D44-2DC15A42EB9D}" type="presParOf" srcId="{9EBEB58B-6D1C-4487-A2AE-10C961900679}" destId="{7298F55F-D0B9-409F-9590-CDE0C5B8A75F}" srcOrd="2" destOrd="0" presId="urn:microsoft.com/office/officeart/2008/layout/VerticalCurvedList"/>
    <dgm:cxn modelId="{AE8ABD89-602B-4109-BF68-E022508D5980}" type="presParOf" srcId="{9EBEB58B-6D1C-4487-A2AE-10C961900679}" destId="{2DB5E1EC-3B90-4E1E-A9BE-20BE0E027788}" srcOrd="3" destOrd="0" presId="urn:microsoft.com/office/officeart/2008/layout/VerticalCurvedList"/>
    <dgm:cxn modelId="{2BB7297B-B066-4AB7-97F3-74248591E3D8}" type="presParOf" srcId="{A916FFD1-8037-488C-B794-AAB569259947}" destId="{7105FA48-A6EE-4739-99A2-65F5B7C153DC}" srcOrd="1" destOrd="0" presId="urn:microsoft.com/office/officeart/2008/layout/VerticalCurvedList"/>
    <dgm:cxn modelId="{CB681D67-68A9-4A08-8EEA-415B6582472C}" type="presParOf" srcId="{A916FFD1-8037-488C-B794-AAB569259947}" destId="{A94AB736-B9D4-4648-B2A6-5695899C7800}" srcOrd="2" destOrd="0" presId="urn:microsoft.com/office/officeart/2008/layout/VerticalCurvedList"/>
    <dgm:cxn modelId="{AF3D8CCF-0DA7-4199-8F3E-8FB0A517FFFC}" type="presParOf" srcId="{A94AB736-B9D4-4648-B2A6-5695899C7800}" destId="{DD02FAD3-F825-4923-9819-A1343EB1F9AD}" srcOrd="0" destOrd="0" presId="urn:microsoft.com/office/officeart/2008/layout/VerticalCurvedList"/>
    <dgm:cxn modelId="{FF2D89E2-0533-4842-BB25-7DEBE8AEBD14}" type="presParOf" srcId="{A916FFD1-8037-488C-B794-AAB569259947}" destId="{9FFBAB54-6385-40D9-917B-E9C9FD44C8F4}" srcOrd="3" destOrd="0" presId="urn:microsoft.com/office/officeart/2008/layout/VerticalCurvedList"/>
    <dgm:cxn modelId="{7EE4EC36-E147-4449-B01E-E18806375115}" type="presParOf" srcId="{A916FFD1-8037-488C-B794-AAB569259947}" destId="{9C32BCA0-E59C-4498-9582-0F56722855F5}" srcOrd="4" destOrd="0" presId="urn:microsoft.com/office/officeart/2008/layout/VerticalCurvedList"/>
    <dgm:cxn modelId="{699FFDA6-58BA-44BA-AD01-8ADDDFFFC329}" type="presParOf" srcId="{9C32BCA0-E59C-4498-9582-0F56722855F5}" destId="{D898454D-B2D8-402D-A157-DC34C262F290}" srcOrd="0" destOrd="0" presId="urn:microsoft.com/office/officeart/2008/layout/VerticalCurvedList"/>
    <dgm:cxn modelId="{1927C85F-5C7E-4D4C-B5EA-4D0E969F2AB1}" type="presParOf" srcId="{A916FFD1-8037-488C-B794-AAB569259947}" destId="{3C2D4823-6D2B-465A-ABA5-5445B69673A7}" srcOrd="5" destOrd="0" presId="urn:microsoft.com/office/officeart/2008/layout/VerticalCurvedList"/>
    <dgm:cxn modelId="{9F47E30E-48AD-463F-AEDB-C6920C79DC5A}" type="presParOf" srcId="{A916FFD1-8037-488C-B794-AAB569259947}" destId="{7A6050B2-3F98-407F-9BFE-A8BEF359668E}" srcOrd="6" destOrd="0" presId="urn:microsoft.com/office/officeart/2008/layout/VerticalCurvedList"/>
    <dgm:cxn modelId="{5A30B3F1-F721-4E9E-8A3B-98267A56FD43}" type="presParOf" srcId="{7A6050B2-3F98-407F-9BFE-A8BEF359668E}" destId="{5A447E2B-57CB-4F0B-A914-34151FC4AF86}" srcOrd="0" destOrd="0" presId="urn:microsoft.com/office/officeart/2008/layout/VerticalCurvedList"/>
    <dgm:cxn modelId="{F85052D2-7CAD-4202-A8C9-EA0C9E6F519A}" type="presParOf" srcId="{A916FFD1-8037-488C-B794-AAB569259947}" destId="{0C14C853-FB6A-488A-979A-F1FAA739B2FD}" srcOrd="7" destOrd="0" presId="urn:microsoft.com/office/officeart/2008/layout/VerticalCurvedList"/>
    <dgm:cxn modelId="{2954D2FA-ED40-4E25-A961-28C7AA5BFA72}" type="presParOf" srcId="{A916FFD1-8037-488C-B794-AAB569259947}" destId="{0DF0E6B2-9A9C-41AC-92B9-F3EB2914F181}" srcOrd="8" destOrd="0" presId="urn:microsoft.com/office/officeart/2008/layout/VerticalCurvedList"/>
    <dgm:cxn modelId="{1D7EA8E0-F385-498D-8805-A2CCA1245CC4}" type="presParOf" srcId="{0DF0E6B2-9A9C-41AC-92B9-F3EB2914F181}" destId="{76186984-9971-4FDA-B188-076F05842800}" srcOrd="0" destOrd="0" presId="urn:microsoft.com/office/officeart/2008/layout/VerticalCurvedList"/>
    <dgm:cxn modelId="{45880ADD-DC63-413E-B087-B0C9033857FC}" type="presParOf" srcId="{A916FFD1-8037-488C-B794-AAB569259947}" destId="{C94E2968-6BE7-4365-A71D-A7E546B11DB8}" srcOrd="9" destOrd="0" presId="urn:microsoft.com/office/officeart/2008/layout/VerticalCurvedList"/>
    <dgm:cxn modelId="{2780AEE2-80F5-4770-BFC1-096EE7F298AB}" type="presParOf" srcId="{A916FFD1-8037-488C-B794-AAB569259947}" destId="{8FC0265B-DADE-4499-BE0D-185936656B29}" srcOrd="10" destOrd="0" presId="urn:microsoft.com/office/officeart/2008/layout/VerticalCurvedList"/>
    <dgm:cxn modelId="{F86E3989-2F13-4B5E-B147-C5979AF0F887}" type="presParOf" srcId="{8FC0265B-DADE-4499-BE0D-185936656B29}" destId="{EDCE43CB-FAAC-4842-94AB-7344534BCA5D}" srcOrd="0" destOrd="0" presId="urn:microsoft.com/office/officeart/2008/layout/VerticalCurvedList"/>
    <dgm:cxn modelId="{C59C12F1-A0A8-4E05-8003-259F5B9D5832}" type="presParOf" srcId="{A916FFD1-8037-488C-B794-AAB569259947}" destId="{B7E7C6CC-C529-45B9-BDD3-C61B507B4F8C}" srcOrd="11" destOrd="0" presId="urn:microsoft.com/office/officeart/2008/layout/VerticalCurvedList"/>
    <dgm:cxn modelId="{D3CEDDAD-BCCE-4BF9-9CFC-4A5ADF2E5A34}" type="presParOf" srcId="{A916FFD1-8037-488C-B794-AAB569259947}" destId="{394CAF20-82AD-4CB5-8347-F929EB59641B}" srcOrd="12" destOrd="0" presId="urn:microsoft.com/office/officeart/2008/layout/VerticalCurvedList"/>
    <dgm:cxn modelId="{5E1FDE22-D9B7-4432-AE22-108EE26DF903}" type="presParOf" srcId="{394CAF20-82AD-4CB5-8347-F929EB59641B}" destId="{74520245-60BB-47EB-BEC9-0BECFF3645C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C58527-4A55-4CA2-B6D3-0B08BC1F1BAE}" type="doc">
      <dgm:prSet loTypeId="urn:microsoft.com/office/officeart/2005/8/layout/cycle5" loCatId="cycl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3426CA-9691-424D-8953-9AF960602FD2}">
      <dgm:prSet phldrT="[Text]"/>
      <dgm:spPr/>
      <dgm:t>
        <a:bodyPr/>
        <a:lstStyle/>
        <a:p>
          <a:r>
            <a:rPr lang="en-US" b="0" dirty="0"/>
            <a:t>Assess</a:t>
          </a:r>
        </a:p>
      </dgm:t>
    </dgm:pt>
    <dgm:pt modelId="{23890BB3-D421-48D7-B5CD-4A5C100D5C94}" type="parTrans" cxnId="{09DDB0A8-D3EC-49E5-A247-0289734CC8ED}">
      <dgm:prSet/>
      <dgm:spPr/>
      <dgm:t>
        <a:bodyPr/>
        <a:lstStyle/>
        <a:p>
          <a:endParaRPr lang="en-US"/>
        </a:p>
      </dgm:t>
    </dgm:pt>
    <dgm:pt modelId="{E9CDB821-1CE7-41D4-9AEE-B855A0277B94}" type="sibTrans" cxnId="{09DDB0A8-D3EC-49E5-A247-0289734CC8ED}">
      <dgm:prSet/>
      <dgm:spPr>
        <a:ln w="38100"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DBFF1499-F036-48C3-A617-5C67C994D172}">
      <dgm:prSet phldrT="[Text]"/>
      <dgm:spPr/>
      <dgm:t>
        <a:bodyPr/>
        <a:lstStyle/>
        <a:p>
          <a:r>
            <a:rPr lang="en-US" b="0" dirty="0"/>
            <a:t>Parallelize</a:t>
          </a:r>
        </a:p>
      </dgm:t>
    </dgm:pt>
    <dgm:pt modelId="{F7CD7356-0D68-4B41-9172-11712A73F74A}" type="parTrans" cxnId="{AF51A86A-5C40-4984-B3BE-1756799D3B79}">
      <dgm:prSet/>
      <dgm:spPr/>
      <dgm:t>
        <a:bodyPr/>
        <a:lstStyle/>
        <a:p>
          <a:endParaRPr lang="en-US"/>
        </a:p>
      </dgm:t>
    </dgm:pt>
    <dgm:pt modelId="{80D779F7-C791-4921-B47A-5780CA91E12F}" type="sibTrans" cxnId="{AF51A86A-5C40-4984-B3BE-1756799D3B79}">
      <dgm:prSet/>
      <dgm:spPr>
        <a:ln w="38100">
          <a:solidFill>
            <a:srgbClr val="1544B2"/>
          </a:solidFill>
        </a:ln>
      </dgm:spPr>
      <dgm:t>
        <a:bodyPr/>
        <a:lstStyle/>
        <a:p>
          <a:endParaRPr lang="en-US"/>
        </a:p>
      </dgm:t>
    </dgm:pt>
    <dgm:pt modelId="{C8D116F2-4505-434C-B5B4-4A108E4887E6}">
      <dgm:prSet phldrT="[Text]"/>
      <dgm:spPr/>
      <dgm:t>
        <a:bodyPr/>
        <a:lstStyle/>
        <a:p>
          <a:r>
            <a:rPr lang="en-US" b="0" dirty="0"/>
            <a:t>Optimize</a:t>
          </a:r>
        </a:p>
      </dgm:t>
    </dgm:pt>
    <dgm:pt modelId="{CA1DC533-AA5D-4B13-83B9-EC86120D7CB6}" type="parTrans" cxnId="{D41B91D4-35DB-48F6-8E39-C501FEA16FA8}">
      <dgm:prSet/>
      <dgm:spPr/>
      <dgm:t>
        <a:bodyPr/>
        <a:lstStyle/>
        <a:p>
          <a:endParaRPr lang="en-US"/>
        </a:p>
      </dgm:t>
    </dgm:pt>
    <dgm:pt modelId="{E6FDBF17-E452-4C6C-854F-49D12CEC267C}" type="sibTrans" cxnId="{D41B91D4-35DB-48F6-8E39-C501FEA16FA8}">
      <dgm:prSet/>
      <dgm:spPr>
        <a:ln w="38100">
          <a:solidFill>
            <a:srgbClr val="19C41D"/>
          </a:solidFill>
        </a:ln>
      </dgm:spPr>
      <dgm:t>
        <a:bodyPr/>
        <a:lstStyle/>
        <a:p>
          <a:endParaRPr lang="en-US"/>
        </a:p>
      </dgm:t>
    </dgm:pt>
    <dgm:pt modelId="{67B3A24B-6A39-4EB3-8ED2-06D4D3166A1E}">
      <dgm:prSet phldrT="[Text]"/>
      <dgm:spPr/>
      <dgm:t>
        <a:bodyPr/>
        <a:lstStyle/>
        <a:p>
          <a:r>
            <a:rPr lang="en-US" b="0" dirty="0" smtClean="0"/>
            <a:t>Deploy</a:t>
          </a:r>
          <a:endParaRPr lang="en-US" b="0" dirty="0"/>
        </a:p>
      </dgm:t>
    </dgm:pt>
    <dgm:pt modelId="{0565EF8E-3D77-426C-BA21-288C4823CE6D}" type="parTrans" cxnId="{39AA0CC3-40B6-4917-B9ED-81E8AEE58CBF}">
      <dgm:prSet/>
      <dgm:spPr/>
      <dgm:t>
        <a:bodyPr/>
        <a:lstStyle/>
        <a:p>
          <a:endParaRPr lang="en-US"/>
        </a:p>
      </dgm:t>
    </dgm:pt>
    <dgm:pt modelId="{557D90B7-75BB-4019-AC2E-953821EE51F5}" type="sibTrans" cxnId="{39AA0CC3-40B6-4917-B9ED-81E8AEE58CBF}">
      <dgm:prSet/>
      <dgm:spPr>
        <a:ln w="38100">
          <a:solidFill>
            <a:srgbClr val="D65D1E"/>
          </a:solidFill>
        </a:ln>
      </dgm:spPr>
      <dgm:t>
        <a:bodyPr/>
        <a:lstStyle/>
        <a:p>
          <a:endParaRPr lang="en-US"/>
        </a:p>
      </dgm:t>
    </dgm:pt>
    <dgm:pt modelId="{BA854B37-6225-4AB5-BAED-419265F1AEC2}" type="pres">
      <dgm:prSet presAssocID="{35C58527-4A55-4CA2-B6D3-0B08BC1F1BA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D374DB-C1F2-48B1-9DE0-C9DCCA98A8F9}" type="pres">
      <dgm:prSet presAssocID="{323426CA-9691-424D-8953-9AF960602FD2}" presName="node" presStyleLbl="node1" presStyleIdx="0" presStyleCnt="4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BE0826A9-F05D-4E35-89F6-0370EBE4EC79}" type="pres">
      <dgm:prSet presAssocID="{323426CA-9691-424D-8953-9AF960602FD2}" presName="spNode" presStyleCnt="0"/>
      <dgm:spPr/>
    </dgm:pt>
    <dgm:pt modelId="{12E64EC3-64B9-4918-8E69-09F20DA34BBB}" type="pres">
      <dgm:prSet presAssocID="{E9CDB821-1CE7-41D4-9AEE-B855A0277B94}" presName="sibTrans" presStyleLbl="sibTrans1D1" presStyleIdx="0" presStyleCnt="4"/>
      <dgm:spPr/>
      <dgm:t>
        <a:bodyPr/>
        <a:lstStyle/>
        <a:p>
          <a:endParaRPr lang="en-US"/>
        </a:p>
      </dgm:t>
    </dgm:pt>
    <dgm:pt modelId="{97173D80-96FF-4505-A5A7-E47A9D34E936}" type="pres">
      <dgm:prSet presAssocID="{DBFF1499-F036-48C3-A617-5C67C994D172}" presName="node" presStyleLbl="node1" presStyleIdx="1" presStyleCnt="4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EC5774E8-C8C3-4112-9082-730F0EEB5365}" type="pres">
      <dgm:prSet presAssocID="{DBFF1499-F036-48C3-A617-5C67C994D172}" presName="spNode" presStyleCnt="0"/>
      <dgm:spPr/>
    </dgm:pt>
    <dgm:pt modelId="{2D4BE2F4-89D3-4AB1-ADB5-059DA060C971}" type="pres">
      <dgm:prSet presAssocID="{80D779F7-C791-4921-B47A-5780CA91E12F}" presName="sibTrans" presStyleLbl="sibTrans1D1" presStyleIdx="1" presStyleCnt="4"/>
      <dgm:spPr/>
      <dgm:t>
        <a:bodyPr/>
        <a:lstStyle/>
        <a:p>
          <a:endParaRPr lang="en-US"/>
        </a:p>
      </dgm:t>
    </dgm:pt>
    <dgm:pt modelId="{E8928F6E-BD31-4ECE-BF5C-5799C5006F03}" type="pres">
      <dgm:prSet presAssocID="{C8D116F2-4505-434C-B5B4-4A108E4887E6}" presName="node" presStyleLbl="node1" presStyleIdx="2" presStyleCnt="4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704A2585-0DB0-416A-B28A-653A80119963}" type="pres">
      <dgm:prSet presAssocID="{C8D116F2-4505-434C-B5B4-4A108E4887E6}" presName="spNode" presStyleCnt="0"/>
      <dgm:spPr/>
    </dgm:pt>
    <dgm:pt modelId="{B82E08CD-5845-462F-96C2-BE02A87584FC}" type="pres">
      <dgm:prSet presAssocID="{E6FDBF17-E452-4C6C-854F-49D12CEC267C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82C608D-FDF2-43D6-AAE9-DCA7BF2D2319}" type="pres">
      <dgm:prSet presAssocID="{67B3A24B-6A39-4EB3-8ED2-06D4D3166A1E}" presName="node" presStyleLbl="node1" presStyleIdx="3" presStyleCnt="4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DD0AC80C-0567-425F-AF73-114C44B86789}" type="pres">
      <dgm:prSet presAssocID="{67B3A24B-6A39-4EB3-8ED2-06D4D3166A1E}" presName="spNode" presStyleCnt="0"/>
      <dgm:spPr/>
    </dgm:pt>
    <dgm:pt modelId="{AEF08534-94D4-4511-9535-8CE52AF94A35}" type="pres">
      <dgm:prSet presAssocID="{557D90B7-75BB-4019-AC2E-953821EE51F5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95881F73-C07E-409C-82EA-36A809208BC5}" type="presOf" srcId="{557D90B7-75BB-4019-AC2E-953821EE51F5}" destId="{AEF08534-94D4-4511-9535-8CE52AF94A35}" srcOrd="0" destOrd="0" presId="urn:microsoft.com/office/officeart/2005/8/layout/cycle5"/>
    <dgm:cxn modelId="{39AA0CC3-40B6-4917-B9ED-81E8AEE58CBF}" srcId="{35C58527-4A55-4CA2-B6D3-0B08BC1F1BAE}" destId="{67B3A24B-6A39-4EB3-8ED2-06D4D3166A1E}" srcOrd="3" destOrd="0" parTransId="{0565EF8E-3D77-426C-BA21-288C4823CE6D}" sibTransId="{557D90B7-75BB-4019-AC2E-953821EE51F5}"/>
    <dgm:cxn modelId="{65B62DB5-9405-4C23-B412-48B231CA136F}" type="presOf" srcId="{80D779F7-C791-4921-B47A-5780CA91E12F}" destId="{2D4BE2F4-89D3-4AB1-ADB5-059DA060C971}" srcOrd="0" destOrd="0" presId="urn:microsoft.com/office/officeart/2005/8/layout/cycle5"/>
    <dgm:cxn modelId="{D41B91D4-35DB-48F6-8E39-C501FEA16FA8}" srcId="{35C58527-4A55-4CA2-B6D3-0B08BC1F1BAE}" destId="{C8D116F2-4505-434C-B5B4-4A108E4887E6}" srcOrd="2" destOrd="0" parTransId="{CA1DC533-AA5D-4B13-83B9-EC86120D7CB6}" sibTransId="{E6FDBF17-E452-4C6C-854F-49D12CEC267C}"/>
    <dgm:cxn modelId="{4712D41F-0F0F-4846-986F-482CA2188894}" type="presOf" srcId="{35C58527-4A55-4CA2-B6D3-0B08BC1F1BAE}" destId="{BA854B37-6225-4AB5-BAED-419265F1AEC2}" srcOrd="0" destOrd="0" presId="urn:microsoft.com/office/officeart/2005/8/layout/cycle5"/>
    <dgm:cxn modelId="{B7C6D8B7-2070-4E53-8252-9FE4A5B3543C}" type="presOf" srcId="{E9CDB821-1CE7-41D4-9AEE-B855A0277B94}" destId="{12E64EC3-64B9-4918-8E69-09F20DA34BBB}" srcOrd="0" destOrd="0" presId="urn:microsoft.com/office/officeart/2005/8/layout/cycle5"/>
    <dgm:cxn modelId="{09DDB0A8-D3EC-49E5-A247-0289734CC8ED}" srcId="{35C58527-4A55-4CA2-B6D3-0B08BC1F1BAE}" destId="{323426CA-9691-424D-8953-9AF960602FD2}" srcOrd="0" destOrd="0" parTransId="{23890BB3-D421-48D7-B5CD-4A5C100D5C94}" sibTransId="{E9CDB821-1CE7-41D4-9AEE-B855A0277B94}"/>
    <dgm:cxn modelId="{4D1C3BDA-34E7-4530-9BCC-9A9A58A4C622}" type="presOf" srcId="{67B3A24B-6A39-4EB3-8ED2-06D4D3166A1E}" destId="{782C608D-FDF2-43D6-AAE9-DCA7BF2D2319}" srcOrd="0" destOrd="0" presId="urn:microsoft.com/office/officeart/2005/8/layout/cycle5"/>
    <dgm:cxn modelId="{AF51A86A-5C40-4984-B3BE-1756799D3B79}" srcId="{35C58527-4A55-4CA2-B6D3-0B08BC1F1BAE}" destId="{DBFF1499-F036-48C3-A617-5C67C994D172}" srcOrd="1" destOrd="0" parTransId="{F7CD7356-0D68-4B41-9172-11712A73F74A}" sibTransId="{80D779F7-C791-4921-B47A-5780CA91E12F}"/>
    <dgm:cxn modelId="{E7108792-AF97-439E-9062-2588E211AE88}" type="presOf" srcId="{C8D116F2-4505-434C-B5B4-4A108E4887E6}" destId="{E8928F6E-BD31-4ECE-BF5C-5799C5006F03}" srcOrd="0" destOrd="0" presId="urn:microsoft.com/office/officeart/2005/8/layout/cycle5"/>
    <dgm:cxn modelId="{F5AE54D6-8677-46DC-B277-E16C6C539728}" type="presOf" srcId="{E6FDBF17-E452-4C6C-854F-49D12CEC267C}" destId="{B82E08CD-5845-462F-96C2-BE02A87584FC}" srcOrd="0" destOrd="0" presId="urn:microsoft.com/office/officeart/2005/8/layout/cycle5"/>
    <dgm:cxn modelId="{CA670F11-1759-486B-ADE7-F572AE52AC66}" type="presOf" srcId="{DBFF1499-F036-48C3-A617-5C67C994D172}" destId="{97173D80-96FF-4505-A5A7-E47A9D34E936}" srcOrd="0" destOrd="0" presId="urn:microsoft.com/office/officeart/2005/8/layout/cycle5"/>
    <dgm:cxn modelId="{4D7A106B-709C-4620-AF14-46E35EE7FDC1}" type="presOf" srcId="{323426CA-9691-424D-8953-9AF960602FD2}" destId="{90D374DB-C1F2-48B1-9DE0-C9DCCA98A8F9}" srcOrd="0" destOrd="0" presId="urn:microsoft.com/office/officeart/2005/8/layout/cycle5"/>
    <dgm:cxn modelId="{A68822DA-40E0-41C4-A794-AEEEBB59650C}" type="presParOf" srcId="{BA854B37-6225-4AB5-BAED-419265F1AEC2}" destId="{90D374DB-C1F2-48B1-9DE0-C9DCCA98A8F9}" srcOrd="0" destOrd="0" presId="urn:microsoft.com/office/officeart/2005/8/layout/cycle5"/>
    <dgm:cxn modelId="{0AD64F74-FBD1-4653-AEA7-8FA28E7192A9}" type="presParOf" srcId="{BA854B37-6225-4AB5-BAED-419265F1AEC2}" destId="{BE0826A9-F05D-4E35-89F6-0370EBE4EC79}" srcOrd="1" destOrd="0" presId="urn:microsoft.com/office/officeart/2005/8/layout/cycle5"/>
    <dgm:cxn modelId="{6CFA67A3-4A5B-403B-8268-8B73A0CB482D}" type="presParOf" srcId="{BA854B37-6225-4AB5-BAED-419265F1AEC2}" destId="{12E64EC3-64B9-4918-8E69-09F20DA34BBB}" srcOrd="2" destOrd="0" presId="urn:microsoft.com/office/officeart/2005/8/layout/cycle5"/>
    <dgm:cxn modelId="{D31DDFD9-F334-49C4-8CE1-70BD5EE89FEC}" type="presParOf" srcId="{BA854B37-6225-4AB5-BAED-419265F1AEC2}" destId="{97173D80-96FF-4505-A5A7-E47A9D34E936}" srcOrd="3" destOrd="0" presId="urn:microsoft.com/office/officeart/2005/8/layout/cycle5"/>
    <dgm:cxn modelId="{D3F6F4BC-B96A-4369-A53C-3B5B826A7F19}" type="presParOf" srcId="{BA854B37-6225-4AB5-BAED-419265F1AEC2}" destId="{EC5774E8-C8C3-4112-9082-730F0EEB5365}" srcOrd="4" destOrd="0" presId="urn:microsoft.com/office/officeart/2005/8/layout/cycle5"/>
    <dgm:cxn modelId="{E74D44F7-0296-4E5C-8ABE-23D3B80AB055}" type="presParOf" srcId="{BA854B37-6225-4AB5-BAED-419265F1AEC2}" destId="{2D4BE2F4-89D3-4AB1-ADB5-059DA060C971}" srcOrd="5" destOrd="0" presId="urn:microsoft.com/office/officeart/2005/8/layout/cycle5"/>
    <dgm:cxn modelId="{111C9C57-8B7F-4611-B653-20DA486D79DA}" type="presParOf" srcId="{BA854B37-6225-4AB5-BAED-419265F1AEC2}" destId="{E8928F6E-BD31-4ECE-BF5C-5799C5006F03}" srcOrd="6" destOrd="0" presId="urn:microsoft.com/office/officeart/2005/8/layout/cycle5"/>
    <dgm:cxn modelId="{504D3C3D-9897-4028-A325-CF4859AB12F2}" type="presParOf" srcId="{BA854B37-6225-4AB5-BAED-419265F1AEC2}" destId="{704A2585-0DB0-416A-B28A-653A80119963}" srcOrd="7" destOrd="0" presId="urn:microsoft.com/office/officeart/2005/8/layout/cycle5"/>
    <dgm:cxn modelId="{4A953AD6-C4CA-4005-8BC8-79C9E08B86F4}" type="presParOf" srcId="{BA854B37-6225-4AB5-BAED-419265F1AEC2}" destId="{B82E08CD-5845-462F-96C2-BE02A87584FC}" srcOrd="8" destOrd="0" presId="urn:microsoft.com/office/officeart/2005/8/layout/cycle5"/>
    <dgm:cxn modelId="{B03C7F0A-826C-439A-8F2F-BD1A79046671}" type="presParOf" srcId="{BA854B37-6225-4AB5-BAED-419265F1AEC2}" destId="{782C608D-FDF2-43D6-AAE9-DCA7BF2D2319}" srcOrd="9" destOrd="0" presId="urn:microsoft.com/office/officeart/2005/8/layout/cycle5"/>
    <dgm:cxn modelId="{FB026EC6-EDC7-4F43-AE90-DEB523A945FE}" type="presParOf" srcId="{BA854B37-6225-4AB5-BAED-419265F1AEC2}" destId="{DD0AC80C-0567-425F-AF73-114C44B86789}" srcOrd="10" destOrd="0" presId="urn:microsoft.com/office/officeart/2005/8/layout/cycle5"/>
    <dgm:cxn modelId="{705ED25F-0985-4063-9A3C-F3162688C5C5}" type="presParOf" srcId="{BA854B37-6225-4AB5-BAED-419265F1AEC2}" destId="{AEF08534-94D4-4511-9535-8CE52AF94A35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6D00-A088-4E52-98AB-1DBA0153CC20}">
      <dsp:nvSpPr>
        <dsp:cNvPr id="0" name=""/>
        <dsp:cNvSpPr/>
      </dsp:nvSpPr>
      <dsp:spPr>
        <a:xfrm>
          <a:off x="-4754903" y="-728818"/>
          <a:ext cx="5663559" cy="5663559"/>
        </a:xfrm>
        <a:prstGeom prst="blockArc">
          <a:avLst>
            <a:gd name="adj1" fmla="val 18900000"/>
            <a:gd name="adj2" fmla="val 2700000"/>
            <a:gd name="adj3" fmla="val 381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5FA48-A6EE-4739-99A2-65F5B7C153DC}">
      <dsp:nvSpPr>
        <dsp:cNvPr id="0" name=""/>
        <dsp:cNvSpPr/>
      </dsp:nvSpPr>
      <dsp:spPr>
        <a:xfrm>
          <a:off x="339190" y="221483"/>
          <a:ext cx="5101253" cy="4427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Acquire Seismic Data</a:t>
          </a:r>
        </a:p>
      </dsp:txBody>
      <dsp:txXfrm>
        <a:off x="339190" y="221483"/>
        <a:ext cx="5101253" cy="442799"/>
      </dsp:txXfrm>
    </dsp:sp>
    <dsp:sp modelId="{DD02FAD3-F825-4923-9819-A1343EB1F9AD}">
      <dsp:nvSpPr>
        <dsp:cNvPr id="0" name=""/>
        <dsp:cNvSpPr/>
      </dsp:nvSpPr>
      <dsp:spPr>
        <a:xfrm>
          <a:off x="62440" y="166133"/>
          <a:ext cx="553499" cy="553499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BAB54-6385-40D9-917B-E9C9FD44C8F4}">
      <dsp:nvSpPr>
        <dsp:cNvPr id="0" name=""/>
        <dsp:cNvSpPr/>
      </dsp:nvSpPr>
      <dsp:spPr>
        <a:xfrm>
          <a:off x="703423" y="885598"/>
          <a:ext cx="4737020" cy="442799"/>
        </a:xfrm>
        <a:prstGeom prst="rect">
          <a:avLst/>
        </a:prstGeom>
        <a:solidFill>
          <a:schemeClr val="accent5">
            <a:hueOff val="2637878"/>
            <a:satOff val="433"/>
            <a:lumOff val="-1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Process Seismic Data</a:t>
          </a:r>
        </a:p>
      </dsp:txBody>
      <dsp:txXfrm>
        <a:off x="703423" y="885598"/>
        <a:ext cx="4737020" cy="442799"/>
      </dsp:txXfrm>
    </dsp:sp>
    <dsp:sp modelId="{D898454D-B2D8-402D-A157-DC34C262F290}">
      <dsp:nvSpPr>
        <dsp:cNvPr id="0" name=""/>
        <dsp:cNvSpPr/>
      </dsp:nvSpPr>
      <dsp:spPr>
        <a:xfrm>
          <a:off x="426673" y="830249"/>
          <a:ext cx="553499" cy="553499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5">
              <a:hueOff val="2637878"/>
              <a:satOff val="433"/>
              <a:lumOff val="-13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4823-6D2B-465A-ABA5-5445B69673A7}">
      <dsp:nvSpPr>
        <dsp:cNvPr id="0" name=""/>
        <dsp:cNvSpPr/>
      </dsp:nvSpPr>
      <dsp:spPr>
        <a:xfrm>
          <a:off x="869977" y="1549714"/>
          <a:ext cx="4570466" cy="442799"/>
        </a:xfrm>
        <a:prstGeom prst="rect">
          <a:avLst/>
        </a:prstGeom>
        <a:solidFill>
          <a:schemeClr val="accent5">
            <a:hueOff val="5275756"/>
            <a:satOff val="866"/>
            <a:lumOff val="-26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Interpret Seismic Data</a:t>
          </a:r>
        </a:p>
      </dsp:txBody>
      <dsp:txXfrm>
        <a:off x="869977" y="1549714"/>
        <a:ext cx="4570466" cy="442799"/>
      </dsp:txXfrm>
    </dsp:sp>
    <dsp:sp modelId="{5A447E2B-57CB-4F0B-A914-34151FC4AF86}">
      <dsp:nvSpPr>
        <dsp:cNvPr id="0" name=""/>
        <dsp:cNvSpPr/>
      </dsp:nvSpPr>
      <dsp:spPr>
        <a:xfrm>
          <a:off x="593228" y="1494364"/>
          <a:ext cx="553499" cy="553499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5">
              <a:hueOff val="5275756"/>
              <a:satOff val="866"/>
              <a:lumOff val="-26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4C853-FB6A-488A-979A-F1FAA739B2FD}">
      <dsp:nvSpPr>
        <dsp:cNvPr id="0" name=""/>
        <dsp:cNvSpPr/>
      </dsp:nvSpPr>
      <dsp:spPr>
        <a:xfrm>
          <a:off x="869977" y="2213408"/>
          <a:ext cx="4570466" cy="442799"/>
        </a:xfrm>
        <a:prstGeom prst="rect">
          <a:avLst/>
        </a:prstGeom>
        <a:solidFill>
          <a:schemeClr val="accent5">
            <a:hueOff val="7913633"/>
            <a:satOff val="1298"/>
            <a:lumOff val="-40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Characterize Reservoirs</a:t>
          </a:r>
        </a:p>
      </dsp:txBody>
      <dsp:txXfrm>
        <a:off x="869977" y="2213408"/>
        <a:ext cx="4570466" cy="442799"/>
      </dsp:txXfrm>
    </dsp:sp>
    <dsp:sp modelId="{76186984-9971-4FDA-B188-076F05842800}">
      <dsp:nvSpPr>
        <dsp:cNvPr id="0" name=""/>
        <dsp:cNvSpPr/>
      </dsp:nvSpPr>
      <dsp:spPr>
        <a:xfrm>
          <a:off x="593228" y="2158058"/>
          <a:ext cx="553499" cy="553499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5">
              <a:hueOff val="7913633"/>
              <a:satOff val="1298"/>
              <a:lumOff val="-40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E2968-6BE7-4365-A71D-A7E546B11DB8}">
      <dsp:nvSpPr>
        <dsp:cNvPr id="0" name=""/>
        <dsp:cNvSpPr/>
      </dsp:nvSpPr>
      <dsp:spPr>
        <a:xfrm>
          <a:off x="703423" y="2877523"/>
          <a:ext cx="4737020" cy="442799"/>
        </a:xfrm>
        <a:prstGeom prst="rect">
          <a:avLst/>
        </a:prstGeom>
        <a:solidFill>
          <a:schemeClr val="accent5">
            <a:hueOff val="10551511"/>
            <a:satOff val="1731"/>
            <a:lumOff val="-5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Simulate Reservoirs</a:t>
          </a:r>
        </a:p>
      </dsp:txBody>
      <dsp:txXfrm>
        <a:off x="703423" y="2877523"/>
        <a:ext cx="4737020" cy="442799"/>
      </dsp:txXfrm>
    </dsp:sp>
    <dsp:sp modelId="{EDCE43CB-FAAC-4842-94AB-7344534BCA5D}">
      <dsp:nvSpPr>
        <dsp:cNvPr id="0" name=""/>
        <dsp:cNvSpPr/>
      </dsp:nvSpPr>
      <dsp:spPr>
        <a:xfrm>
          <a:off x="426673" y="2822173"/>
          <a:ext cx="553499" cy="553499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5">
              <a:hueOff val="10551511"/>
              <a:satOff val="1731"/>
              <a:lumOff val="-53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7C6CC-C529-45B9-BDD3-C61B507B4F8C}">
      <dsp:nvSpPr>
        <dsp:cNvPr id="0" name=""/>
        <dsp:cNvSpPr/>
      </dsp:nvSpPr>
      <dsp:spPr>
        <a:xfrm>
          <a:off x="339190" y="3541638"/>
          <a:ext cx="5101253" cy="442799"/>
        </a:xfrm>
        <a:prstGeom prst="rect">
          <a:avLst/>
        </a:prstGeom>
        <a:solidFill>
          <a:schemeClr val="accent5">
            <a:hueOff val="13189389"/>
            <a:satOff val="2164"/>
            <a:lumOff val="-6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Drill Wells</a:t>
          </a:r>
        </a:p>
      </dsp:txBody>
      <dsp:txXfrm>
        <a:off x="339190" y="3541638"/>
        <a:ext cx="5101253" cy="442799"/>
      </dsp:txXfrm>
    </dsp:sp>
    <dsp:sp modelId="{74520245-60BB-47EB-BEC9-0BECFF3645CC}">
      <dsp:nvSpPr>
        <dsp:cNvPr id="0" name=""/>
        <dsp:cNvSpPr/>
      </dsp:nvSpPr>
      <dsp:spPr>
        <a:xfrm>
          <a:off x="62440" y="3486288"/>
          <a:ext cx="553499" cy="553499"/>
        </a:xfrm>
        <a:prstGeom prst="round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accent5">
              <a:hueOff val="13189389"/>
              <a:satOff val="2164"/>
              <a:lumOff val="-6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86D00-A088-4E52-98AB-1DBA0153CC20}">
      <dsp:nvSpPr>
        <dsp:cNvPr id="0" name=""/>
        <dsp:cNvSpPr/>
      </dsp:nvSpPr>
      <dsp:spPr>
        <a:xfrm>
          <a:off x="-4754903" y="-728818"/>
          <a:ext cx="5663559" cy="5663559"/>
        </a:xfrm>
        <a:prstGeom prst="blockArc">
          <a:avLst>
            <a:gd name="adj1" fmla="val 18900000"/>
            <a:gd name="adj2" fmla="val 2700000"/>
            <a:gd name="adj3" fmla="val 381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5FA48-A6EE-4739-99A2-65F5B7C153DC}">
      <dsp:nvSpPr>
        <dsp:cNvPr id="0" name=""/>
        <dsp:cNvSpPr/>
      </dsp:nvSpPr>
      <dsp:spPr>
        <a:xfrm>
          <a:off x="339190" y="221483"/>
          <a:ext cx="5101253" cy="442799"/>
        </a:xfrm>
        <a:prstGeom prst="rect">
          <a:avLst/>
        </a:prstGeom>
        <a:solidFill>
          <a:schemeClr val="accent5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Acquire Seismic Data</a:t>
          </a:r>
        </a:p>
      </dsp:txBody>
      <dsp:txXfrm>
        <a:off x="339190" y="221483"/>
        <a:ext cx="5101253" cy="442799"/>
      </dsp:txXfrm>
    </dsp:sp>
    <dsp:sp modelId="{DD02FAD3-F825-4923-9819-A1343EB1F9AD}">
      <dsp:nvSpPr>
        <dsp:cNvPr id="0" name=""/>
        <dsp:cNvSpPr/>
      </dsp:nvSpPr>
      <dsp:spPr>
        <a:xfrm>
          <a:off x="62440" y="166133"/>
          <a:ext cx="553499" cy="5534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BAB54-6385-40D9-917B-E9C9FD44C8F4}">
      <dsp:nvSpPr>
        <dsp:cNvPr id="0" name=""/>
        <dsp:cNvSpPr/>
      </dsp:nvSpPr>
      <dsp:spPr>
        <a:xfrm>
          <a:off x="703423" y="885598"/>
          <a:ext cx="4737020" cy="442799"/>
        </a:xfrm>
        <a:prstGeom prst="rect">
          <a:avLst/>
        </a:prstGeom>
        <a:solidFill>
          <a:schemeClr val="accent5">
            <a:hueOff val="2637878"/>
            <a:satOff val="433"/>
            <a:lumOff val="-1334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Process Seismic Data</a:t>
          </a:r>
        </a:p>
      </dsp:txBody>
      <dsp:txXfrm>
        <a:off x="703423" y="885598"/>
        <a:ext cx="4737020" cy="442799"/>
      </dsp:txXfrm>
    </dsp:sp>
    <dsp:sp modelId="{D898454D-B2D8-402D-A157-DC34C262F290}">
      <dsp:nvSpPr>
        <dsp:cNvPr id="0" name=""/>
        <dsp:cNvSpPr/>
      </dsp:nvSpPr>
      <dsp:spPr>
        <a:xfrm>
          <a:off x="426673" y="830249"/>
          <a:ext cx="553499" cy="553499"/>
        </a:xfrm>
        <a:prstGeom prst="roundRect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accent5">
              <a:hueOff val="2637878"/>
              <a:satOff val="433"/>
              <a:lumOff val="-1334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4823-6D2B-465A-ABA5-5445B69673A7}">
      <dsp:nvSpPr>
        <dsp:cNvPr id="0" name=""/>
        <dsp:cNvSpPr/>
      </dsp:nvSpPr>
      <dsp:spPr>
        <a:xfrm>
          <a:off x="869977" y="1549714"/>
          <a:ext cx="4570466" cy="442799"/>
        </a:xfrm>
        <a:prstGeom prst="rect">
          <a:avLst/>
        </a:prstGeom>
        <a:solidFill>
          <a:schemeClr val="accent5">
            <a:hueOff val="5275756"/>
            <a:satOff val="866"/>
            <a:lumOff val="-2668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Interpret Seismic Data</a:t>
          </a:r>
        </a:p>
      </dsp:txBody>
      <dsp:txXfrm>
        <a:off x="869977" y="1549714"/>
        <a:ext cx="4570466" cy="442799"/>
      </dsp:txXfrm>
    </dsp:sp>
    <dsp:sp modelId="{5A447E2B-57CB-4F0B-A914-34151FC4AF86}">
      <dsp:nvSpPr>
        <dsp:cNvPr id="0" name=""/>
        <dsp:cNvSpPr/>
      </dsp:nvSpPr>
      <dsp:spPr>
        <a:xfrm>
          <a:off x="593228" y="1494364"/>
          <a:ext cx="553499" cy="553499"/>
        </a:xfrm>
        <a:prstGeom prst="roundRect">
          <a:avLst/>
        </a:prstGeom>
        <a:blipFill rotWithShape="0">
          <a:blip xmlns:r="http://schemas.openxmlformats.org/officeDocument/2006/relationships" r:embed="rId2">
            <a:lum bright="70000" contrast="-70000"/>
          </a:blip>
          <a:stretch>
            <a:fillRect/>
          </a:stretch>
        </a:blipFill>
        <a:ln w="25400" cap="flat" cmpd="sng" algn="ctr">
          <a:solidFill>
            <a:schemeClr val="accent5">
              <a:hueOff val="5275756"/>
              <a:satOff val="866"/>
              <a:lumOff val="-2668"/>
              <a:alpha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4C853-FB6A-488A-979A-F1FAA739B2FD}">
      <dsp:nvSpPr>
        <dsp:cNvPr id="0" name=""/>
        <dsp:cNvSpPr/>
      </dsp:nvSpPr>
      <dsp:spPr>
        <a:xfrm>
          <a:off x="869977" y="2213408"/>
          <a:ext cx="4570466" cy="442799"/>
        </a:xfrm>
        <a:prstGeom prst="rect">
          <a:avLst/>
        </a:prstGeom>
        <a:solidFill>
          <a:schemeClr val="accent5">
            <a:hueOff val="7913633"/>
            <a:satOff val="1298"/>
            <a:lumOff val="-4001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Characterize Reservoirs</a:t>
          </a:r>
        </a:p>
      </dsp:txBody>
      <dsp:txXfrm>
        <a:off x="869977" y="2213408"/>
        <a:ext cx="4570466" cy="442799"/>
      </dsp:txXfrm>
    </dsp:sp>
    <dsp:sp modelId="{76186984-9971-4FDA-B188-076F05842800}">
      <dsp:nvSpPr>
        <dsp:cNvPr id="0" name=""/>
        <dsp:cNvSpPr/>
      </dsp:nvSpPr>
      <dsp:spPr>
        <a:xfrm>
          <a:off x="593228" y="2158058"/>
          <a:ext cx="553499" cy="553499"/>
        </a:xfrm>
        <a:prstGeom prst="roundRect">
          <a:avLst/>
        </a:prstGeom>
        <a:blipFill rotWithShape="0">
          <a:blip xmlns:r="http://schemas.openxmlformats.org/officeDocument/2006/relationships" r:embed="rId3">
            <a:lum bright="70000" contrast="-70000"/>
          </a:blip>
          <a:stretch>
            <a:fillRect/>
          </a:stretch>
        </a:blipFill>
        <a:ln w="25400" cap="flat" cmpd="sng" algn="ctr">
          <a:solidFill>
            <a:schemeClr val="accent5">
              <a:hueOff val="7913633"/>
              <a:satOff val="1298"/>
              <a:lumOff val="-4001"/>
              <a:alpha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E2968-6BE7-4365-A71D-A7E546B11DB8}">
      <dsp:nvSpPr>
        <dsp:cNvPr id="0" name=""/>
        <dsp:cNvSpPr/>
      </dsp:nvSpPr>
      <dsp:spPr>
        <a:xfrm>
          <a:off x="703423" y="2877523"/>
          <a:ext cx="4737020" cy="442799"/>
        </a:xfrm>
        <a:prstGeom prst="rect">
          <a:avLst/>
        </a:prstGeom>
        <a:solidFill>
          <a:schemeClr val="accent5">
            <a:hueOff val="10551511"/>
            <a:satOff val="1731"/>
            <a:lumOff val="-5335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Simulate Reservoirs</a:t>
          </a:r>
        </a:p>
      </dsp:txBody>
      <dsp:txXfrm>
        <a:off x="703423" y="2877523"/>
        <a:ext cx="4737020" cy="442799"/>
      </dsp:txXfrm>
    </dsp:sp>
    <dsp:sp modelId="{EDCE43CB-FAAC-4842-94AB-7344534BCA5D}">
      <dsp:nvSpPr>
        <dsp:cNvPr id="0" name=""/>
        <dsp:cNvSpPr/>
      </dsp:nvSpPr>
      <dsp:spPr>
        <a:xfrm>
          <a:off x="426673" y="2822173"/>
          <a:ext cx="553499" cy="553499"/>
        </a:xfrm>
        <a:prstGeom prst="roundRect">
          <a:avLst/>
        </a:prstGeom>
        <a:blipFill rotWithShape="0">
          <a:blip xmlns:r="http://schemas.openxmlformats.org/officeDocument/2006/relationships" r:embed="rId4">
            <a:lum bright="70000" contrast="-70000"/>
          </a:blip>
          <a:stretch>
            <a:fillRect/>
          </a:stretch>
        </a:blipFill>
        <a:ln w="25400" cap="flat" cmpd="sng" algn="ctr">
          <a:solidFill>
            <a:schemeClr val="accent5">
              <a:hueOff val="10551511"/>
              <a:satOff val="1731"/>
              <a:lumOff val="-5335"/>
              <a:alpha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7C6CC-C529-45B9-BDD3-C61B507B4F8C}">
      <dsp:nvSpPr>
        <dsp:cNvPr id="0" name=""/>
        <dsp:cNvSpPr/>
      </dsp:nvSpPr>
      <dsp:spPr>
        <a:xfrm>
          <a:off x="339190" y="3541638"/>
          <a:ext cx="5101253" cy="442799"/>
        </a:xfrm>
        <a:prstGeom prst="rect">
          <a:avLst/>
        </a:prstGeom>
        <a:solidFill>
          <a:schemeClr val="accent5">
            <a:hueOff val="13189389"/>
            <a:satOff val="2164"/>
            <a:lumOff val="-6669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Drill Wells</a:t>
          </a:r>
        </a:p>
      </dsp:txBody>
      <dsp:txXfrm>
        <a:off x="339190" y="3541638"/>
        <a:ext cx="5101253" cy="442799"/>
      </dsp:txXfrm>
    </dsp:sp>
    <dsp:sp modelId="{74520245-60BB-47EB-BEC9-0BECFF3645CC}">
      <dsp:nvSpPr>
        <dsp:cNvPr id="0" name=""/>
        <dsp:cNvSpPr/>
      </dsp:nvSpPr>
      <dsp:spPr>
        <a:xfrm>
          <a:off x="62440" y="3486288"/>
          <a:ext cx="553499" cy="553499"/>
        </a:xfrm>
        <a:prstGeom prst="roundRect">
          <a:avLst/>
        </a:prstGeom>
        <a:blipFill rotWithShape="0">
          <a:blip xmlns:r="http://schemas.openxmlformats.org/officeDocument/2006/relationships" r:embed="rId5">
            <a:lum bright="70000" contrast="-70000"/>
          </a:blip>
          <a:stretch>
            <a:fillRect/>
          </a:stretch>
        </a:blipFill>
        <a:ln w="25400" cap="flat" cmpd="sng" algn="ctr">
          <a:solidFill>
            <a:schemeClr val="accent5">
              <a:hueOff val="13189389"/>
              <a:satOff val="2164"/>
              <a:lumOff val="-6669"/>
              <a:alpha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374DB-C1F2-48B1-9DE0-C9DCCA98A8F9}">
      <dsp:nvSpPr>
        <dsp:cNvPr id="0" name=""/>
        <dsp:cNvSpPr/>
      </dsp:nvSpPr>
      <dsp:spPr>
        <a:xfrm>
          <a:off x="4310121" y="1380"/>
          <a:ext cx="1328620" cy="863603"/>
        </a:xfrm>
        <a:prstGeom prst="hexag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Assess</a:t>
          </a:r>
        </a:p>
      </dsp:txBody>
      <dsp:txXfrm>
        <a:off x="4492806" y="120125"/>
        <a:ext cx="963250" cy="626113"/>
      </dsp:txXfrm>
    </dsp:sp>
    <dsp:sp modelId="{12E64EC3-64B9-4918-8E69-09F20DA34BBB}">
      <dsp:nvSpPr>
        <dsp:cNvPr id="0" name=""/>
        <dsp:cNvSpPr/>
      </dsp:nvSpPr>
      <dsp:spPr>
        <a:xfrm>
          <a:off x="3548651" y="433182"/>
          <a:ext cx="2851560" cy="2851560"/>
        </a:xfrm>
        <a:custGeom>
          <a:avLst/>
          <a:gdLst/>
          <a:ahLst/>
          <a:cxnLst/>
          <a:rect l="0" t="0" r="0" b="0"/>
          <a:pathLst>
            <a:path>
              <a:moveTo>
                <a:pt x="2273204" y="279167"/>
              </a:moveTo>
              <a:arcTo wR="1425780" hR="1425780" stAng="18388013" swAng="1632447"/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73D80-96FF-4505-A5A7-E47A9D34E936}">
      <dsp:nvSpPr>
        <dsp:cNvPr id="0" name=""/>
        <dsp:cNvSpPr/>
      </dsp:nvSpPr>
      <dsp:spPr>
        <a:xfrm>
          <a:off x="5735901" y="1427160"/>
          <a:ext cx="1328620" cy="863603"/>
        </a:xfrm>
        <a:prstGeom prst="hexagon">
          <a:avLst/>
        </a:prstGeom>
        <a:gradFill rotWithShape="0">
          <a:gsLst>
            <a:gs pos="0">
              <a:schemeClr val="accent2">
                <a:hueOff val="-2827545"/>
                <a:satOff val="-8331"/>
                <a:lumOff val="3921"/>
                <a:alphaOff val="0"/>
                <a:shade val="51000"/>
                <a:satMod val="130000"/>
              </a:schemeClr>
            </a:gs>
            <a:gs pos="80000">
              <a:schemeClr val="accent2">
                <a:hueOff val="-2827545"/>
                <a:satOff val="-8331"/>
                <a:lumOff val="3921"/>
                <a:alphaOff val="0"/>
                <a:shade val="93000"/>
                <a:satMod val="130000"/>
              </a:schemeClr>
            </a:gs>
            <a:gs pos="100000">
              <a:schemeClr val="accent2">
                <a:hueOff val="-2827545"/>
                <a:satOff val="-8331"/>
                <a:lumOff val="39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Parallelize</a:t>
          </a:r>
        </a:p>
      </dsp:txBody>
      <dsp:txXfrm>
        <a:off x="5918586" y="1545905"/>
        <a:ext cx="963250" cy="626113"/>
      </dsp:txXfrm>
    </dsp:sp>
    <dsp:sp modelId="{2D4BE2F4-89D3-4AB1-ADB5-059DA060C971}">
      <dsp:nvSpPr>
        <dsp:cNvPr id="0" name=""/>
        <dsp:cNvSpPr/>
      </dsp:nvSpPr>
      <dsp:spPr>
        <a:xfrm>
          <a:off x="3548651" y="433182"/>
          <a:ext cx="2851560" cy="2851560"/>
        </a:xfrm>
        <a:custGeom>
          <a:avLst/>
          <a:gdLst/>
          <a:ahLst/>
          <a:cxnLst/>
          <a:rect l="0" t="0" r="0" b="0"/>
          <a:pathLst>
            <a:path>
              <a:moveTo>
                <a:pt x="2703689" y="2058074"/>
              </a:moveTo>
              <a:arcTo wR="1425780" hR="1425780" stAng="1579539" swAng="1632447"/>
            </a:path>
          </a:pathLst>
        </a:custGeom>
        <a:noFill/>
        <a:ln w="38100" cap="flat" cmpd="sng" algn="ctr">
          <a:solidFill>
            <a:srgbClr val="1544B2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28F6E-BD31-4ECE-BF5C-5799C5006F03}">
      <dsp:nvSpPr>
        <dsp:cNvPr id="0" name=""/>
        <dsp:cNvSpPr/>
      </dsp:nvSpPr>
      <dsp:spPr>
        <a:xfrm>
          <a:off x="4310121" y="2852941"/>
          <a:ext cx="1328620" cy="863603"/>
        </a:xfrm>
        <a:prstGeom prst="hexagon">
          <a:avLst/>
        </a:prstGeom>
        <a:gradFill rotWithShape="0">
          <a:gsLst>
            <a:gs pos="0">
              <a:schemeClr val="accent2">
                <a:hueOff val="-5655090"/>
                <a:satOff val="-16663"/>
                <a:lumOff val="7842"/>
                <a:alphaOff val="0"/>
                <a:shade val="51000"/>
                <a:satMod val="130000"/>
              </a:schemeClr>
            </a:gs>
            <a:gs pos="80000">
              <a:schemeClr val="accent2">
                <a:hueOff val="-5655090"/>
                <a:satOff val="-16663"/>
                <a:lumOff val="7842"/>
                <a:alphaOff val="0"/>
                <a:shade val="93000"/>
                <a:satMod val="130000"/>
              </a:schemeClr>
            </a:gs>
            <a:gs pos="100000">
              <a:schemeClr val="accent2">
                <a:hueOff val="-5655090"/>
                <a:satOff val="-16663"/>
                <a:lumOff val="78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Optimize</a:t>
          </a:r>
        </a:p>
      </dsp:txBody>
      <dsp:txXfrm>
        <a:off x="4492806" y="2971686"/>
        <a:ext cx="963250" cy="626113"/>
      </dsp:txXfrm>
    </dsp:sp>
    <dsp:sp modelId="{B82E08CD-5845-462F-96C2-BE02A87584FC}">
      <dsp:nvSpPr>
        <dsp:cNvPr id="0" name=""/>
        <dsp:cNvSpPr/>
      </dsp:nvSpPr>
      <dsp:spPr>
        <a:xfrm>
          <a:off x="3548651" y="433182"/>
          <a:ext cx="2851560" cy="2851560"/>
        </a:xfrm>
        <a:custGeom>
          <a:avLst/>
          <a:gdLst/>
          <a:ahLst/>
          <a:cxnLst/>
          <a:rect l="0" t="0" r="0" b="0"/>
          <a:pathLst>
            <a:path>
              <a:moveTo>
                <a:pt x="578356" y="2572393"/>
              </a:moveTo>
              <a:arcTo wR="1425780" hR="1425780" stAng="7588013" swAng="1632447"/>
            </a:path>
          </a:pathLst>
        </a:custGeom>
        <a:noFill/>
        <a:ln w="38100" cap="flat" cmpd="sng" algn="ctr">
          <a:solidFill>
            <a:srgbClr val="19C41D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C608D-FDF2-43D6-AAE9-DCA7BF2D2319}">
      <dsp:nvSpPr>
        <dsp:cNvPr id="0" name=""/>
        <dsp:cNvSpPr/>
      </dsp:nvSpPr>
      <dsp:spPr>
        <a:xfrm>
          <a:off x="2884341" y="1427160"/>
          <a:ext cx="1328620" cy="863603"/>
        </a:xfrm>
        <a:prstGeom prst="hexagon">
          <a:avLst/>
        </a:prstGeom>
        <a:gradFill rotWithShape="0">
          <a:gsLst>
            <a:gs pos="0">
              <a:schemeClr val="accent2">
                <a:hueOff val="-8482635"/>
                <a:satOff val="-24994"/>
                <a:lumOff val="11763"/>
                <a:alphaOff val="0"/>
                <a:shade val="51000"/>
                <a:satMod val="130000"/>
              </a:schemeClr>
            </a:gs>
            <a:gs pos="80000">
              <a:schemeClr val="accent2">
                <a:hueOff val="-8482635"/>
                <a:satOff val="-24994"/>
                <a:lumOff val="11763"/>
                <a:alphaOff val="0"/>
                <a:shade val="93000"/>
                <a:satMod val="130000"/>
              </a:schemeClr>
            </a:gs>
            <a:gs pos="100000">
              <a:schemeClr val="accent2">
                <a:hueOff val="-8482635"/>
                <a:satOff val="-24994"/>
                <a:lumOff val="117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/>
            <a:t>Deploy</a:t>
          </a:r>
          <a:endParaRPr lang="en-US" sz="1400" b="0" kern="1200" dirty="0"/>
        </a:p>
      </dsp:txBody>
      <dsp:txXfrm>
        <a:off x="3067026" y="1545905"/>
        <a:ext cx="963250" cy="626113"/>
      </dsp:txXfrm>
    </dsp:sp>
    <dsp:sp modelId="{AEF08534-94D4-4511-9535-8CE52AF94A35}">
      <dsp:nvSpPr>
        <dsp:cNvPr id="0" name=""/>
        <dsp:cNvSpPr/>
      </dsp:nvSpPr>
      <dsp:spPr>
        <a:xfrm>
          <a:off x="3548651" y="433182"/>
          <a:ext cx="2851560" cy="2851560"/>
        </a:xfrm>
        <a:custGeom>
          <a:avLst/>
          <a:gdLst/>
          <a:ahLst/>
          <a:cxnLst/>
          <a:rect l="0" t="0" r="0" b="0"/>
          <a:pathLst>
            <a:path>
              <a:moveTo>
                <a:pt x="147870" y="793485"/>
              </a:moveTo>
              <a:arcTo wR="1425780" hR="1425780" stAng="12379539" swAng="1632447"/>
            </a:path>
          </a:pathLst>
        </a:custGeom>
        <a:noFill/>
        <a:ln w="38100" cap="flat" cmpd="sng" algn="ctr">
          <a:solidFill>
            <a:srgbClr val="D65D1E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5/19/2016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186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284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0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sz="6400" dirty="0"/>
              <a:t>Main optimization considerations are the same for GPUs and </a:t>
            </a:r>
            <a:r>
              <a:rPr lang="en-US" sz="6400" dirty="0" smtClean="0"/>
              <a:t>CPUs:Sufficient </a:t>
            </a:r>
            <a:r>
              <a:rPr lang="en-US" sz="6400" dirty="0"/>
              <a:t>parallelism, vector memory access, vector execution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6400" dirty="0"/>
              <a:t>Both visual and command-line tools for profiling and debugging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6400" dirty="0"/>
              <a:t>CUDA C, CUDA Fortran, OpenACC directives 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416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2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Kernel launch all data that was modified on the CPU since the last kernel is flushed to the GPU memory</a:t>
            </a:r>
          </a:p>
          <a:p>
            <a:pPr lvl="1"/>
            <a:r>
              <a:rPr lang="en-US" dirty="0" smtClean="0"/>
              <a:t>Also data that is not needed on the GPU</a:t>
            </a:r>
          </a:p>
          <a:p>
            <a:pPr lvl="1"/>
            <a:r>
              <a:rPr lang="en-US" dirty="0" smtClean="0"/>
              <a:t>CPU needs to refetch data afterwards even if the GPU has not modified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44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76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17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341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0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87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162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098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45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876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34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73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20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72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2625"/>
            <a:ext cx="6094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There are 3 basic approaches to adding GPU acceleration to your applications.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But first, many applications are already GPU-accelerated.  So find out if the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application you are interested in already</a:t>
            </a:r>
            <a:r>
              <a:rPr lang="en-US" baseline="0" dirty="0"/>
              <a:t> uses GPUs.</a:t>
            </a:r>
          </a:p>
          <a:p>
            <a:pPr eaLnBrk="1" hangingPunct="1">
              <a:spcBef>
                <a:spcPct val="0"/>
              </a:spcBef>
            </a:pPr>
            <a:endParaRPr lang="en-US" baseline="0" dirty="0"/>
          </a:p>
          <a:p>
            <a:pPr eaLnBrk="1" hangingPunct="1">
              <a:spcBef>
                <a:spcPct val="0"/>
              </a:spcBef>
            </a:pPr>
            <a:r>
              <a:rPr lang="en-US" baseline="0" dirty="0"/>
              <a:t>If you are developing your own application, you can add GPU acceleration by: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baseline="0" dirty="0"/>
              <a:t>1. Dropping in pre-optimized GPU-accelerated libraries as an alternative to MKL, IPP, FFTW and other widely used libraries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baseline="0" dirty="0"/>
              <a:t>2. Adding some directives (or compiler “hints”) in your source code to automatically parallelize loops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baseline="0" dirty="0"/>
              <a:t>3. Using the programming languages you already know to implement your own parallel algorithms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baseline="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baseline="0" dirty="0"/>
              <a:t>For each performance-critical area in your application, these approaches can be used independently or together.  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baseline="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baseline="0" dirty="0"/>
              <a:t>For example you can use a GPU-accelerated library to perform some initial calculations on your data and then write your own code to perform custom calculations not (yet) available in a library.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baseline="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baseline="0" dirty="0"/>
              <a:t>The CUDA parallel computing platform and programming model supports all of these approaches.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baseline="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baseline="0" dirty="0"/>
              <a:t>So, let’s take a closer look at each approach.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baseline="0" dirty="0"/>
          </a:p>
          <a:p>
            <a:pPr marL="0" indent="0" eaLnBrk="1" hangingPunct="1">
              <a:spcBef>
                <a:spcPct val="0"/>
              </a:spcBef>
              <a:buNone/>
            </a:pPr>
            <a:endParaRPr lang="en-US" baseline="0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097FB307-75B3-4713-8C40-ADDB71E7CAA4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>
                <a:defRPr/>
              </a:pPr>
              <a:t>5</a:t>
            </a:fld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13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10BC1-8EB9-CA45-BD78-EAF7B112A0B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5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56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93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00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1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0334" r="447" b="909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27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>
              <a:defRPr b="0" i="0"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>
              <a:defRPr b="0" i="0"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>
              <a:defRPr b="0" i="0"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>
              <a:defRPr b="0" i="0"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0811615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C2014_vectorart-dia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6" r="6306" b="62616"/>
          <a:stretch>
            <a:fillRect/>
          </a:stretch>
        </p:blipFill>
        <p:spPr bwMode="auto">
          <a:xfrm>
            <a:off x="664846" y="5751196"/>
            <a:ext cx="1027938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6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896" r:id="rId2"/>
    <p:sldLayoutId id="2147483971" r:id="rId3"/>
    <p:sldLayoutId id="2147483917" r:id="rId4"/>
    <p:sldLayoutId id="2147483969" r:id="rId5"/>
    <p:sldLayoutId id="2147483919" r:id="rId6"/>
    <p:sldLayoutId id="2147483954" r:id="rId7"/>
    <p:sldLayoutId id="2147483897" r:id="rId8"/>
    <p:sldLayoutId id="2147483898" r:id="rId9"/>
    <p:sldLayoutId id="2147483926" r:id="rId10"/>
    <p:sldLayoutId id="2147483899" r:id="rId11"/>
    <p:sldLayoutId id="2147483901" r:id="rId12"/>
    <p:sldLayoutId id="2147483981" r:id="rId13"/>
    <p:sldLayoutId id="2147483982" r:id="rId14"/>
    <p:sldLayoutId id="214748398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on-demand.gputechconf.com/gtc/2015/presentation/S5329-Michael-Heck-Oyvind-Yrke.pdf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n-demand.gputechconf.com/gtc/2015/presentation/S5329-Michael-Heck-Oyvind-Yrke.pdf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google.com/url?sa=i&amp;rct=j&amp;q=&amp;esrc=s&amp;source=images&amp;cd=&amp;cad=rja&amp;uact=8&amp;ved=0ahUKEwiRyqXguuTMAhWOpYMKHcLMBRMQjhwIBQ&amp;url=https://www.researchgate.net/figure/266679156_fig2_Figure-12-The-Marmousi-velocity-model-used-to-migrate-the-Marmousi-data-set&amp;psig=AFQjCNEQzQBut827l9NYF_1Ni3m4fQOoRw&amp;ust=146368958475404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sgeo.com/course/proc.ht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gif"/><Relationship Id="rId4" Type="http://schemas.openxmlformats.org/officeDocument/2006/relationships/hyperlink" Target="https://www.google.com/url?sa=i&amp;rct=j&amp;q=&amp;esrc=s&amp;source=images&amp;cd=&amp;cad=rja&amp;uact=8&amp;ved=0ahUKEwiRyqXguuTMAhWOpYMKHcLMBRMQjhwIBQ&amp;url=https://www.researchgate.net/figure/266679156_fig2_Figure-12-The-Marmousi-velocity-model-used-to-migrate-the-Marmousi-data-set&amp;psig=AFQjCNEQzQBut827l9NYF_1Ni3m4fQOoRw&amp;ust=1463689584754040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pedia.org/wiki/Restri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group.com/lit/articles/insider/v6n2a4.htm" TargetMode="Externa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hyperlink" Target="mailto:openacc@nvidia.com" TargetMode="External"/><Relationship Id="rId4" Type="http://schemas.openxmlformats.org/officeDocument/2006/relationships/hyperlink" Target="https://developer.nvidia.com/qwiklabs-signu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oaccnvlab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32.png"/><Relationship Id="rId4" Type="http://schemas.openxmlformats.org/officeDocument/2006/relationships/hyperlink" Target="http://developer.nvidia.com/openacc-toolkit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ftp://ftp.cwp.mines.edu/pub/cwpcodes/cwp_su_all_43R8.tgz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trip.caam.rice.edu/downloads/ieee.tar.gz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developer.nvidia.com/openacc-toolkit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stackoverflow.com/questions/tagged/openacc" TargetMode="External"/><Relationship Id="rId12" Type="http://schemas.openxmlformats.org/officeDocument/2006/relationships/hyperlink" Target="mailto:openacc@nvidia.com" TargetMode="Externa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hyperlink" Target="http://www.pgroup.com/resources" TargetMode="External"/><Relationship Id="rId11" Type="http://schemas.openxmlformats.org/officeDocument/2006/relationships/hyperlink" Target="http://openacc.org/" TargetMode="External"/><Relationship Id="rId5" Type="http://schemas.openxmlformats.org/officeDocument/2006/relationships/hyperlink" Target="https://developer.nvidia.com/openacc-courses" TargetMode="External"/><Relationship Id="rId10" Type="http://schemas.openxmlformats.org/officeDocument/2006/relationships/hyperlink" Target="http://www.gputechconf.com/" TargetMode="External"/><Relationship Id="rId4" Type="http://schemas.openxmlformats.org/officeDocument/2006/relationships/notesSlide" Target="../notesSlides/notesSlide25.xml"/><Relationship Id="rId9" Type="http://schemas.openxmlformats.org/officeDocument/2006/relationships/hyperlink" Target="http://devblogs.nvidia.com/parallelforall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mailto:openacc@nvidia.com" TargetMode="External"/><Relationship Id="rId3" Type="http://schemas.openxmlformats.org/officeDocument/2006/relationships/tags" Target="../tags/tag24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group.com/products/pgprof.ht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/>
          <a:lstStyle/>
          <a:p>
            <a:r>
              <a:rPr lang="en-US" dirty="0"/>
              <a:t>Lecture 1: Advanced Profiling, May 19, 2016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O</a:t>
            </a:r>
            <a:r>
              <a:rPr lang="en-US" cap="small" dirty="0"/>
              <a:t>pen</a:t>
            </a:r>
            <a:r>
              <a:rPr lang="en-US" dirty="0"/>
              <a:t>acc Course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" y="694945"/>
            <a:ext cx="9400032" cy="480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2"/>
          <a:stretch/>
        </p:blipFill>
        <p:spPr bwMode="auto">
          <a:xfrm>
            <a:off x="1197421" y="1824784"/>
            <a:ext cx="4327147" cy="48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5" y="1862150"/>
            <a:ext cx="137429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70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" y="694944"/>
            <a:ext cx="9400032" cy="480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74" y="1958535"/>
            <a:ext cx="139370" cy="19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17" y="1957600"/>
            <a:ext cx="4919396" cy="94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10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" y="694944"/>
            <a:ext cx="9400032" cy="480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817246" y="2154556"/>
            <a:ext cx="1097280" cy="274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5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158866" y="4672966"/>
            <a:ext cx="2905124" cy="3695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5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7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8096" y="975064"/>
            <a:ext cx="9436608" cy="19626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15" y="1267868"/>
            <a:ext cx="9948672" cy="1669888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More on Visual Profiler</a:t>
            </a:r>
          </a:p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Office Hour on May 26</a:t>
            </a:r>
            <a:r>
              <a:rPr lang="en-US" sz="4000" baseline="30000" dirty="0" smtClean="0">
                <a:solidFill>
                  <a:schemeClr val="tx1"/>
                </a:solidFill>
              </a:rPr>
              <a:t>th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8096" y="3763658"/>
            <a:ext cx="9436608" cy="1411457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24128" y="4056462"/>
            <a:ext cx="9948672" cy="16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PGPROF </a:t>
            </a:r>
            <a:r>
              <a:rPr lang="en-US" sz="1800" dirty="0">
                <a:solidFill>
                  <a:schemeClr val="tx1"/>
                </a:solidFill>
              </a:rPr>
              <a:t>Quick </a:t>
            </a:r>
            <a:r>
              <a:rPr lang="en-US" sz="1800" dirty="0" smtClean="0">
                <a:solidFill>
                  <a:schemeClr val="tx1"/>
                </a:solidFill>
              </a:rPr>
              <a:t>Start Guide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  <a:r>
              <a:rPr lang="en-US" sz="1800" u="sng" dirty="0">
                <a:solidFill>
                  <a:schemeClr val="tx1"/>
                </a:solidFill>
              </a:rPr>
              <a:t>http://</a:t>
            </a:r>
            <a:r>
              <a:rPr lang="en-US" sz="1800" u="sng" dirty="0" smtClean="0">
                <a:solidFill>
                  <a:schemeClr val="tx1"/>
                </a:solidFill>
              </a:rPr>
              <a:t>www.pgroup.com/resources/pgprof-quickstart.htm</a:t>
            </a:r>
          </a:p>
          <a:p>
            <a:r>
              <a:rPr lang="en-US" sz="1800" dirty="0">
                <a:solidFill>
                  <a:schemeClr val="tx1"/>
                </a:solidFill>
              </a:rPr>
              <a:t>PGPROF </a:t>
            </a:r>
            <a:r>
              <a:rPr lang="en-US" sz="1800" dirty="0" smtClean="0">
                <a:solidFill>
                  <a:schemeClr val="tx1"/>
                </a:solidFill>
              </a:rPr>
              <a:t>User’s Guide*: </a:t>
            </a:r>
            <a:r>
              <a:rPr lang="en-US" sz="1800" u="sng" dirty="0">
                <a:solidFill>
                  <a:schemeClr val="tx1"/>
                </a:solidFill>
              </a:rPr>
              <a:t>http://</a:t>
            </a:r>
            <a:r>
              <a:rPr lang="en-US" sz="1800" u="sng" dirty="0" smtClean="0">
                <a:solidFill>
                  <a:schemeClr val="tx1"/>
                </a:solidFill>
              </a:rPr>
              <a:t>www.pgroup.com/doc/pgprofug.pdf</a:t>
            </a:r>
            <a:endParaRPr lang="en-US" sz="4000" u="sng" dirty="0">
              <a:solidFill>
                <a:schemeClr val="tx1"/>
              </a:solidFill>
            </a:endParaRPr>
          </a:p>
          <a:p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7793021" y="5768096"/>
            <a:ext cx="2284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* Updated version by May 25</a:t>
            </a:r>
            <a:r>
              <a:rPr lang="en-US" sz="1200" baseline="30000" dirty="0" smtClean="0">
                <a:solidFill>
                  <a:schemeClr val="bg1"/>
                </a:solidFill>
              </a:rPr>
              <a:t>th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4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1" y="0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" y="2790635"/>
            <a:ext cx="4388885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4896465" y="1885774"/>
            <a:ext cx="5751871" cy="24006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Profiling </a:t>
            </a:r>
            <a:r>
              <a:rPr lang="en-US" sz="2000" dirty="0">
                <a:solidFill>
                  <a:schemeClr val="bg1"/>
                </a:solidFill>
              </a:rPr>
              <a:t>application - Getting Started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bg1"/>
                </a:solidFill>
              </a:rPr>
              <a:t>Acceleration with Managed </a:t>
            </a:r>
            <a:r>
              <a:rPr lang="en-US" sz="2000" dirty="0" smtClean="0">
                <a:solidFill>
                  <a:schemeClr val="bg1"/>
                </a:solidFill>
              </a:rPr>
              <a:t>Memory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bg1"/>
                </a:solidFill>
              </a:rPr>
              <a:t>Optimization with </a:t>
            </a:r>
            <a:r>
              <a:rPr lang="en-US" sz="2000" dirty="0" smtClean="0">
                <a:solidFill>
                  <a:schemeClr val="bg1"/>
                </a:solidFill>
              </a:rPr>
              <a:t>Data Directives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bg1"/>
                </a:solidFill>
              </a:rPr>
              <a:t>Multicore </a:t>
            </a:r>
            <a:r>
              <a:rPr lang="en-US" sz="2000" dirty="0" smtClean="0">
                <a:solidFill>
                  <a:schemeClr val="bg1"/>
                </a:solidFill>
              </a:rPr>
              <a:t>comparison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bg1"/>
                </a:solidFill>
              </a:rPr>
              <a:t>Seismic Unix </a:t>
            </a:r>
            <a:r>
              <a:rPr lang="en-US" sz="2000" dirty="0" smtClean="0">
                <a:solidFill>
                  <a:schemeClr val="bg1"/>
                </a:solidFill>
              </a:rPr>
              <a:t>Configuration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50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91"/>
            <a:r>
              <a:rPr lang="en-US" kern="0" dirty="0">
                <a:solidFill>
                  <a:schemeClr val="tx1"/>
                </a:solidFill>
              </a:rPr>
              <a:t>Profiling </a:t>
            </a:r>
            <a:r>
              <a:rPr lang="en-US" kern="0" dirty="0" smtClean="0">
                <a:solidFill>
                  <a:schemeClr val="tx1"/>
                </a:solidFill>
              </a:rPr>
              <a:t>Application </a:t>
            </a:r>
            <a:r>
              <a:rPr lang="en-US" kern="0" dirty="0">
                <a:solidFill>
                  <a:schemeClr val="tx1"/>
                </a:solidFill>
              </a:rPr>
              <a:t>– Getting Started</a:t>
            </a:r>
          </a:p>
          <a:p>
            <a:pPr defTabSz="914391"/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6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&amp; Production Workflow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00375062"/>
              </p:ext>
            </p:extLst>
          </p:nvPr>
        </p:nvGraphicFramePr>
        <p:xfrm>
          <a:off x="5103629" y="1212113"/>
          <a:ext cx="5497872" cy="4205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13624" y="5969067"/>
            <a:ext cx="1611339" cy="20313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457196">
              <a:lnSpc>
                <a:spcPct val="90000"/>
              </a:lnSpc>
            </a:pPr>
            <a:r>
              <a:rPr lang="en-US" sz="800" dirty="0">
                <a:solidFill>
                  <a:srgbClr val="505050"/>
                </a:solidFill>
              </a:rPr>
              <a:t>Images courtesy Schlumberger</a:t>
            </a:r>
          </a:p>
        </p:txBody>
      </p:sp>
      <p:sp>
        <p:nvSpPr>
          <p:cNvPr id="5" name="Hexagon 4"/>
          <p:cNvSpPr/>
          <p:nvPr/>
        </p:nvSpPr>
        <p:spPr>
          <a:xfrm>
            <a:off x="1953856" y="1717325"/>
            <a:ext cx="1516572" cy="1302258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8"/>
            <a:stretch>
              <a:fillRect/>
            </a:stretch>
          </a:blipFill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Hexagon 6"/>
          <p:cNvSpPr/>
          <p:nvPr/>
        </p:nvSpPr>
        <p:spPr>
          <a:xfrm>
            <a:off x="648767" y="3859679"/>
            <a:ext cx="1516572" cy="1302258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9"/>
            <a:stretch>
              <a:fillRect/>
            </a:stretch>
          </a:blipFill>
        </p:spPr>
        <p:style>
          <a:lnRef idx="1">
            <a:schemeClr val="accent5">
              <a:hueOff val="2637878"/>
              <a:satOff val="433"/>
              <a:lumOff val="-1334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Hexagon 7"/>
          <p:cNvSpPr/>
          <p:nvPr/>
        </p:nvSpPr>
        <p:spPr>
          <a:xfrm>
            <a:off x="648767" y="2439187"/>
            <a:ext cx="1516572" cy="1302258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0"/>
            <a:stretch>
              <a:fillRect/>
            </a:stretch>
          </a:blipFill>
        </p:spPr>
        <p:style>
          <a:lnRef idx="1">
            <a:schemeClr val="accent5">
              <a:hueOff val="5275756"/>
              <a:satOff val="866"/>
              <a:lumOff val="-2668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Hexagon 8"/>
          <p:cNvSpPr/>
          <p:nvPr/>
        </p:nvSpPr>
        <p:spPr>
          <a:xfrm>
            <a:off x="1953856" y="3151950"/>
            <a:ext cx="1516572" cy="1302258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1"/>
            <a:stretch>
              <a:fillRect/>
            </a:stretch>
          </a:blipFill>
        </p:spPr>
        <p:style>
          <a:lnRef idx="1">
            <a:schemeClr val="accent5">
              <a:hueOff val="7913633"/>
              <a:satOff val="1298"/>
              <a:lumOff val="-4001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Hexagon 9"/>
          <p:cNvSpPr/>
          <p:nvPr/>
        </p:nvSpPr>
        <p:spPr>
          <a:xfrm>
            <a:off x="3258945" y="2439187"/>
            <a:ext cx="1516572" cy="1302258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2"/>
            <a:stretch>
              <a:fillRect/>
            </a:stretch>
          </a:blipFill>
        </p:spPr>
        <p:style>
          <a:lnRef idx="1">
            <a:schemeClr val="accent5">
              <a:hueOff val="10551511"/>
              <a:satOff val="1731"/>
              <a:lumOff val="-5335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Hexagon 10"/>
          <p:cNvSpPr/>
          <p:nvPr/>
        </p:nvSpPr>
        <p:spPr>
          <a:xfrm>
            <a:off x="3258945" y="3887273"/>
            <a:ext cx="1516572" cy="1302258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13"/>
            <a:stretch>
              <a:fillRect/>
            </a:stretch>
          </a:blipFill>
        </p:spPr>
        <p:style>
          <a:lnRef idx="1">
            <a:schemeClr val="accent5">
              <a:hueOff val="13189389"/>
              <a:satOff val="2164"/>
              <a:lumOff val="-6669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1102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Exploration &amp; Production Workflow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84167052"/>
              </p:ext>
            </p:extLst>
          </p:nvPr>
        </p:nvGraphicFramePr>
        <p:xfrm>
          <a:off x="5103629" y="1212113"/>
          <a:ext cx="5497872" cy="4205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13624" y="5969067"/>
            <a:ext cx="1611339" cy="20313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457196">
              <a:lnSpc>
                <a:spcPct val="90000"/>
              </a:lnSpc>
            </a:pPr>
            <a:r>
              <a:rPr lang="en-US" sz="800" dirty="0">
                <a:solidFill>
                  <a:srgbClr val="505050"/>
                </a:solidFill>
              </a:rPr>
              <a:t>Images courtesy Schlumberger</a:t>
            </a:r>
          </a:p>
        </p:txBody>
      </p:sp>
      <p:pic>
        <p:nvPicPr>
          <p:cNvPr id="8" name="Picture 7" descr="C:\Users\pwhitgrove\Desktop\SIS_workflow\cluster.jp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11" y="2203704"/>
            <a:ext cx="3483864" cy="2221992"/>
          </a:xfrm>
          <a:prstGeom prst="roundRect">
            <a:avLst>
              <a:gd name="adj" fmla="val 4182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2"/>
            </a:solidFill>
          </a:ln>
          <a:effectLst>
            <a:outerShdw blurRad="76200" sx="102000" sy="102000" algn="ctr" rotWithShape="0">
              <a:prstClr val="black">
                <a:alpha val="71000"/>
              </a:prstClr>
            </a:outerShdw>
          </a:effectLst>
          <a:extLst/>
        </p:spPr>
      </p:pic>
      <p:sp>
        <p:nvSpPr>
          <p:cNvPr id="7" name="Rounded Rectangle 6"/>
          <p:cNvSpPr/>
          <p:nvPr/>
        </p:nvSpPr>
        <p:spPr>
          <a:xfrm>
            <a:off x="5147867" y="1363609"/>
            <a:ext cx="553499" cy="553499"/>
          </a:xfrm>
          <a:prstGeom prst="roundRect">
            <a:avLst/>
          </a:prstGeom>
          <a:blipFill rotWithShape="0">
            <a:blip r:embed="rId9"/>
            <a:stretch>
              <a:fillRect/>
            </a:stretch>
          </a:blipFill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76784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 Seismic Data</a:t>
            </a:r>
            <a:endParaRPr lang="en-US" dirty="0"/>
          </a:p>
        </p:txBody>
      </p:sp>
      <p:grpSp>
        <p:nvGrpSpPr>
          <p:cNvPr id="93" name="Group 125"/>
          <p:cNvGrpSpPr>
            <a:grpSpLocks/>
          </p:cNvGrpSpPr>
          <p:nvPr/>
        </p:nvGrpSpPr>
        <p:grpSpPr bwMode="auto">
          <a:xfrm>
            <a:off x="2015990" y="1599590"/>
            <a:ext cx="6142435" cy="3771900"/>
            <a:chOff x="3272173" y="698482"/>
            <a:chExt cx="8191246" cy="5028922"/>
          </a:xfrm>
        </p:grpSpPr>
        <p:grpSp>
          <p:nvGrpSpPr>
            <p:cNvPr id="94" name="Group 124"/>
            <p:cNvGrpSpPr>
              <a:grpSpLocks/>
            </p:cNvGrpSpPr>
            <p:nvPr/>
          </p:nvGrpSpPr>
          <p:grpSpPr bwMode="auto">
            <a:xfrm>
              <a:off x="3272173" y="1098510"/>
              <a:ext cx="5984262" cy="3714545"/>
              <a:chOff x="3272173" y="1098510"/>
              <a:chExt cx="5984262" cy="3714545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272173" y="1979523"/>
                <a:ext cx="5984262" cy="2809720"/>
              </a:xfrm>
              <a:prstGeom prst="rect">
                <a:avLst/>
              </a:prstGeom>
              <a:solidFill>
                <a:srgbClr val="BF1D28">
                  <a:lumMod val="20000"/>
                  <a:lumOff val="80000"/>
                </a:srgbClr>
              </a:solidFill>
              <a:ln w="25400" cap="flat" cmpd="sng" algn="ctr">
                <a:solidFill>
                  <a:srgbClr val="4D4D4D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3272173" y="2770055"/>
                <a:ext cx="5984262" cy="458763"/>
              </a:xfrm>
              <a:prstGeom prst="rect">
                <a:avLst/>
              </a:prstGeom>
              <a:solidFill>
                <a:srgbClr val="A8A46A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272173" y="3220880"/>
                <a:ext cx="5984262" cy="1006419"/>
              </a:xfrm>
              <a:prstGeom prst="rect">
                <a:avLst/>
              </a:prstGeom>
              <a:solidFill>
                <a:srgbClr val="A8A46A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4" name="Freeform 9"/>
              <p:cNvSpPr>
                <a:spLocks/>
              </p:cNvSpPr>
              <p:nvPr/>
            </p:nvSpPr>
            <p:spPr bwMode="auto">
              <a:xfrm flipH="1">
                <a:off x="5237399" y="1891486"/>
                <a:ext cx="522270" cy="322151"/>
              </a:xfrm>
              <a:custGeom>
                <a:avLst/>
                <a:gdLst>
                  <a:gd name="T0" fmla="*/ 0 w 861"/>
                  <a:gd name="T1" fmla="*/ 2147483646 h 555"/>
                  <a:gd name="T2" fmla="*/ 2147483646 w 861"/>
                  <a:gd name="T3" fmla="*/ 2147483646 h 555"/>
                  <a:gd name="T4" fmla="*/ 2147483646 w 861"/>
                  <a:gd name="T5" fmla="*/ 0 h 555"/>
                  <a:gd name="T6" fmla="*/ 0 60000 65536"/>
                  <a:gd name="T7" fmla="*/ 0 60000 65536"/>
                  <a:gd name="T8" fmla="*/ 0 60000 65536"/>
                  <a:gd name="T9" fmla="*/ 0 w 861"/>
                  <a:gd name="T10" fmla="*/ 0 h 555"/>
                  <a:gd name="T11" fmla="*/ 861 w 861"/>
                  <a:gd name="T12" fmla="*/ 555 h 5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61" h="555">
                    <a:moveTo>
                      <a:pt x="0" y="555"/>
                    </a:moveTo>
                    <a:lnTo>
                      <a:pt x="663" y="555"/>
                    </a:lnTo>
                    <a:lnTo>
                      <a:pt x="861" y="0"/>
                    </a:lnTo>
                  </a:path>
                </a:pathLst>
              </a:custGeom>
              <a:noFill/>
              <a:ln w="12700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5" name="Rectangle 104"/>
              <p:cNvSpPr>
                <a:spLocks noChangeArrowheads="1"/>
              </p:cNvSpPr>
              <p:nvPr/>
            </p:nvSpPr>
            <p:spPr bwMode="auto">
              <a:xfrm flipH="1">
                <a:off x="4015244" y="1668391"/>
                <a:ext cx="317552" cy="82545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rgbClr val="4D4D4D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Arial Narrow"/>
                  <a:ea typeface="MS PGothic" panose="020B0600070205080204" pitchFamily="34" charset="-128"/>
                </a:endParaRPr>
              </a:p>
            </p:txBody>
          </p:sp>
          <p:sp>
            <p:nvSpPr>
              <p:cNvPr id="106" name="Oval 105"/>
              <p:cNvSpPr>
                <a:spLocks noChangeArrowheads="1"/>
              </p:cNvSpPr>
              <p:nvPr/>
            </p:nvSpPr>
            <p:spPr bwMode="auto">
              <a:xfrm flipH="1">
                <a:off x="5067928" y="1777923"/>
                <a:ext cx="142898" cy="139692"/>
              </a:xfrm>
              <a:prstGeom prst="ellipse">
                <a:avLst/>
              </a:prstGeom>
              <a:solidFill>
                <a:srgbClr val="0070C0"/>
              </a:solidFill>
              <a:ln w="12700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Arial Narrow"/>
                  <a:ea typeface="MS PGothic" panose="020B0600070205080204" pitchFamily="34" charset="-128"/>
                </a:endParaRPr>
              </a:p>
            </p:txBody>
          </p:sp>
          <p:sp>
            <p:nvSpPr>
              <p:cNvPr id="107" name="Rectangle 106"/>
              <p:cNvSpPr>
                <a:spLocks noChangeArrowheads="1"/>
              </p:cNvSpPr>
              <p:nvPr/>
            </p:nvSpPr>
            <p:spPr bwMode="auto">
              <a:xfrm flipH="1">
                <a:off x="3986664" y="1723950"/>
                <a:ext cx="611287" cy="166678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rgbClr val="4D4D4D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Arial Narrow"/>
                  <a:ea typeface="MS PGothic" panose="020B0600070205080204" pitchFamily="34" charset="-128"/>
                </a:endParaRPr>
              </a:p>
            </p:txBody>
          </p:sp>
          <p:sp>
            <p:nvSpPr>
              <p:cNvPr id="108" name="Freeform 13"/>
              <p:cNvSpPr>
                <a:spLocks/>
              </p:cNvSpPr>
              <p:nvPr/>
            </p:nvSpPr>
            <p:spPr bwMode="auto">
              <a:xfrm flipH="1">
                <a:off x="3810959" y="1835729"/>
                <a:ext cx="1426440" cy="251939"/>
              </a:xfrm>
              <a:custGeom>
                <a:avLst/>
                <a:gdLst>
                  <a:gd name="T0" fmla="*/ 0 w 2352"/>
                  <a:gd name="T1" fmla="*/ 2147483646 h 432"/>
                  <a:gd name="T2" fmla="*/ 2147483646 w 2352"/>
                  <a:gd name="T3" fmla="*/ 2147483646 h 432"/>
                  <a:gd name="T4" fmla="*/ 2147483646 w 2352"/>
                  <a:gd name="T5" fmla="*/ 2147483646 h 432"/>
                  <a:gd name="T6" fmla="*/ 2147483646 w 2352"/>
                  <a:gd name="T7" fmla="*/ 0 h 432"/>
                  <a:gd name="T8" fmla="*/ 2147483646 w 2352"/>
                  <a:gd name="T9" fmla="*/ 0 h 432"/>
                  <a:gd name="T10" fmla="*/ 2147483646 w 2352"/>
                  <a:gd name="T11" fmla="*/ 2147483646 h 432"/>
                  <a:gd name="T12" fmla="*/ 0 w 2352"/>
                  <a:gd name="T13" fmla="*/ 2147483646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52"/>
                  <a:gd name="T22" fmla="*/ 0 h 432"/>
                  <a:gd name="T23" fmla="*/ 2352 w 2352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52" h="432">
                    <a:moveTo>
                      <a:pt x="0" y="96"/>
                    </a:moveTo>
                    <a:lnTo>
                      <a:pt x="48" y="432"/>
                    </a:lnTo>
                    <a:lnTo>
                      <a:pt x="1920" y="432"/>
                    </a:lnTo>
                    <a:lnTo>
                      <a:pt x="2352" y="0"/>
                    </a:lnTo>
                    <a:lnTo>
                      <a:pt x="1392" y="0"/>
                    </a:lnTo>
                    <a:lnTo>
                      <a:pt x="1392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9" name="Rectangle 108"/>
              <p:cNvSpPr>
                <a:spLocks noChangeArrowheads="1"/>
              </p:cNvSpPr>
              <p:nvPr/>
            </p:nvSpPr>
            <p:spPr bwMode="auto">
              <a:xfrm flipH="1">
                <a:off x="4597952" y="1777923"/>
                <a:ext cx="639866" cy="30160"/>
              </a:xfrm>
              <a:prstGeom prst="rect">
                <a:avLst/>
              </a:prstGeom>
              <a:solidFill>
                <a:srgbClr val="BF1D28"/>
              </a:solidFill>
              <a:ln w="12700">
                <a:solidFill>
                  <a:srgbClr val="4D4D4D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Arial Narrow"/>
                  <a:ea typeface="MS PGothic" panose="020B0600070205080204" pitchFamily="34" charset="-128"/>
                </a:endParaRPr>
              </a:p>
            </p:txBody>
          </p:sp>
          <p:sp>
            <p:nvSpPr>
              <p:cNvPr id="110" name="Freeform 15"/>
              <p:cNvSpPr>
                <a:spLocks/>
              </p:cNvSpPr>
              <p:nvPr/>
            </p:nvSpPr>
            <p:spPr bwMode="auto">
              <a:xfrm flipH="1">
                <a:off x="5177533" y="1808882"/>
                <a:ext cx="3637317" cy="417145"/>
              </a:xfrm>
              <a:custGeom>
                <a:avLst/>
                <a:gdLst>
                  <a:gd name="T0" fmla="*/ 0 w 1603"/>
                  <a:gd name="T1" fmla="*/ 2147483646 h 208"/>
                  <a:gd name="T2" fmla="*/ 2147483646 w 1603"/>
                  <a:gd name="T3" fmla="*/ 2147483646 h 208"/>
                  <a:gd name="T4" fmla="*/ 2147483646 w 1603"/>
                  <a:gd name="T5" fmla="*/ 0 h 208"/>
                  <a:gd name="T6" fmla="*/ 0 60000 65536"/>
                  <a:gd name="T7" fmla="*/ 0 60000 65536"/>
                  <a:gd name="T8" fmla="*/ 0 60000 65536"/>
                  <a:gd name="T9" fmla="*/ 0 w 1603"/>
                  <a:gd name="T10" fmla="*/ 0 h 208"/>
                  <a:gd name="T11" fmla="*/ 1603 w 1603"/>
                  <a:gd name="T12" fmla="*/ 208 h 2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03" h="208">
                    <a:moveTo>
                      <a:pt x="0" y="207"/>
                    </a:moveTo>
                    <a:lnTo>
                      <a:pt x="1231" y="208"/>
                    </a:lnTo>
                    <a:lnTo>
                      <a:pt x="1603" y="0"/>
                    </a:lnTo>
                  </a:path>
                </a:pathLst>
              </a:custGeom>
              <a:noFill/>
              <a:ln w="12700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11" name="Rectangle 16"/>
              <p:cNvSpPr>
                <a:spLocks noChangeArrowheads="1"/>
              </p:cNvSpPr>
              <p:nvPr/>
            </p:nvSpPr>
            <p:spPr bwMode="auto">
              <a:xfrm flipH="1">
                <a:off x="5487096" y="2162076"/>
                <a:ext cx="130196" cy="9683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4D4D4D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Arial Narrow"/>
                  <a:ea typeface="MS PGothic" panose="020B0600070205080204" pitchFamily="34" charset="-128"/>
                </a:endParaRPr>
              </a:p>
            </p:txBody>
          </p:sp>
          <p:sp>
            <p:nvSpPr>
              <p:cNvPr id="112" name="Text Box 22"/>
              <p:cNvSpPr txBox="1">
                <a:spLocks noChangeArrowheads="1"/>
              </p:cNvSpPr>
              <p:nvPr/>
            </p:nvSpPr>
            <p:spPr bwMode="auto">
              <a:xfrm>
                <a:off x="4591601" y="1098510"/>
                <a:ext cx="673799" cy="307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 Narrow"/>
                    <a:ea typeface="MS PGothic" panose="020B0600070205080204" pitchFamily="34" charset="-128"/>
                  </a:rPr>
                  <a:t>Source</a:t>
                </a:r>
              </a:p>
            </p:txBody>
          </p:sp>
          <p:sp>
            <p:nvSpPr>
              <p:cNvPr id="113" name="Text Box 23"/>
              <p:cNvSpPr txBox="1">
                <a:spLocks noChangeArrowheads="1"/>
              </p:cNvSpPr>
              <p:nvPr/>
            </p:nvSpPr>
            <p:spPr bwMode="auto">
              <a:xfrm>
                <a:off x="7033573" y="1098510"/>
                <a:ext cx="844814" cy="307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 Narrow"/>
                    <a:ea typeface="MS PGothic" panose="020B0600070205080204" pitchFamily="34" charset="-128"/>
                  </a:rPr>
                  <a:t>Receivers</a:t>
                </a:r>
              </a:p>
            </p:txBody>
          </p:sp>
          <p:sp>
            <p:nvSpPr>
              <p:cNvPr id="114" name="Text Box 24"/>
              <p:cNvSpPr txBox="1">
                <a:spLocks noChangeArrowheads="1"/>
              </p:cNvSpPr>
              <p:nvPr/>
            </p:nvSpPr>
            <p:spPr bwMode="auto">
              <a:xfrm>
                <a:off x="6007881" y="1623944"/>
                <a:ext cx="408725" cy="307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 Narrow"/>
                    <a:ea typeface="MS PGothic" panose="020B0600070205080204" pitchFamily="34" charset="-128"/>
                  </a:rPr>
                  <a:t>R1</a:t>
                </a:r>
              </a:p>
            </p:txBody>
          </p:sp>
          <p:sp>
            <p:nvSpPr>
              <p:cNvPr id="115" name="Text Box 25"/>
              <p:cNvSpPr txBox="1">
                <a:spLocks noChangeArrowheads="1"/>
              </p:cNvSpPr>
              <p:nvPr/>
            </p:nvSpPr>
            <p:spPr bwMode="auto">
              <a:xfrm>
                <a:off x="6652511" y="1623944"/>
                <a:ext cx="408725" cy="307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 Narrow"/>
                    <a:ea typeface="MS PGothic" panose="020B0600070205080204" pitchFamily="34" charset="-128"/>
                  </a:rPr>
                  <a:t>R2</a:t>
                </a:r>
              </a:p>
            </p:txBody>
          </p:sp>
          <p:sp>
            <p:nvSpPr>
              <p:cNvPr id="116" name="Text Box 26"/>
              <p:cNvSpPr txBox="1">
                <a:spLocks noChangeArrowheads="1"/>
              </p:cNvSpPr>
              <p:nvPr/>
            </p:nvSpPr>
            <p:spPr bwMode="auto">
              <a:xfrm>
                <a:off x="7298728" y="1623944"/>
                <a:ext cx="408725" cy="307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 Narrow"/>
                    <a:ea typeface="MS PGothic" panose="020B0600070205080204" pitchFamily="34" charset="-128"/>
                  </a:rPr>
                  <a:t>R3</a:t>
                </a:r>
              </a:p>
            </p:txBody>
          </p:sp>
          <p:sp>
            <p:nvSpPr>
              <p:cNvPr id="117" name="Text Box 27"/>
              <p:cNvSpPr txBox="1">
                <a:spLocks noChangeArrowheads="1"/>
              </p:cNvSpPr>
              <p:nvPr/>
            </p:nvSpPr>
            <p:spPr bwMode="auto">
              <a:xfrm>
                <a:off x="7944947" y="1623944"/>
                <a:ext cx="408725" cy="307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 Narrow"/>
                    <a:ea typeface="MS PGothic" panose="020B0600070205080204" pitchFamily="34" charset="-128"/>
                  </a:rPr>
                  <a:t>R4</a:t>
                </a:r>
              </a:p>
            </p:txBody>
          </p:sp>
          <p:sp>
            <p:nvSpPr>
              <p:cNvPr id="118" name="Text Box 28"/>
              <p:cNvSpPr txBox="1">
                <a:spLocks noChangeArrowheads="1"/>
              </p:cNvSpPr>
              <p:nvPr/>
            </p:nvSpPr>
            <p:spPr bwMode="auto">
              <a:xfrm>
                <a:off x="8587988" y="1623944"/>
                <a:ext cx="408725" cy="307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 Narrow"/>
                    <a:ea typeface="MS PGothic" panose="020B0600070205080204" pitchFamily="34" charset="-128"/>
                  </a:rPr>
                  <a:t>R5</a:t>
                </a:r>
              </a:p>
            </p:txBody>
          </p:sp>
          <p:sp>
            <p:nvSpPr>
              <p:cNvPr id="119" name="Text Box 29"/>
              <p:cNvSpPr txBox="1">
                <a:spLocks noChangeArrowheads="1"/>
              </p:cNvSpPr>
              <p:nvPr/>
            </p:nvSpPr>
            <p:spPr bwMode="auto">
              <a:xfrm>
                <a:off x="5404533" y="1623944"/>
                <a:ext cx="400174" cy="307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 Narrow"/>
                    <a:ea typeface="MS PGothic" panose="020B0600070205080204" pitchFamily="34" charset="-128"/>
                  </a:rPr>
                  <a:t>S1</a:t>
                </a:r>
              </a:p>
            </p:txBody>
          </p:sp>
          <p:sp>
            <p:nvSpPr>
              <p:cNvPr id="120" name="Line 30"/>
              <p:cNvSpPr>
                <a:spLocks noChangeShapeType="1"/>
              </p:cNvSpPr>
              <p:nvPr/>
            </p:nvSpPr>
            <p:spPr bwMode="auto">
              <a:xfrm>
                <a:off x="5621360" y="2226028"/>
                <a:ext cx="3057246" cy="0"/>
              </a:xfrm>
              <a:prstGeom prst="line">
                <a:avLst/>
              </a:prstGeom>
              <a:noFill/>
              <a:ln w="38100">
                <a:solidFill>
                  <a:srgbClr val="00B05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1" name="Oval 31"/>
              <p:cNvSpPr>
                <a:spLocks noChangeArrowheads="1"/>
              </p:cNvSpPr>
              <p:nvPr/>
            </p:nvSpPr>
            <p:spPr bwMode="auto">
              <a:xfrm flipH="1">
                <a:off x="8089432" y="2176363"/>
                <a:ext cx="109556" cy="93658"/>
              </a:xfrm>
              <a:prstGeom prst="ellipse">
                <a:avLst/>
              </a:prstGeom>
              <a:solidFill>
                <a:sysClr val="window" lastClr="FFFFFF"/>
              </a:solidFill>
              <a:ln w="25400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Arial Narrow"/>
                  <a:ea typeface="MS PGothic" panose="020B0600070205080204" pitchFamily="34" charset="-128"/>
                </a:endParaRPr>
              </a:p>
            </p:txBody>
          </p:sp>
          <p:sp>
            <p:nvSpPr>
              <p:cNvPr id="122" name="Oval 32"/>
              <p:cNvSpPr>
                <a:spLocks noChangeArrowheads="1"/>
              </p:cNvSpPr>
              <p:nvPr/>
            </p:nvSpPr>
            <p:spPr bwMode="auto">
              <a:xfrm flipH="1">
                <a:off x="7438451" y="2174776"/>
                <a:ext cx="106380" cy="95245"/>
              </a:xfrm>
              <a:prstGeom prst="ellipse">
                <a:avLst/>
              </a:prstGeom>
              <a:solidFill>
                <a:sysClr val="window" lastClr="FFFFFF"/>
              </a:solidFill>
              <a:ln w="25400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Arial Narrow"/>
                  <a:ea typeface="MS PGothic" panose="020B0600070205080204" pitchFamily="34" charset="-128"/>
                </a:endParaRPr>
              </a:p>
            </p:txBody>
          </p:sp>
          <p:sp>
            <p:nvSpPr>
              <p:cNvPr id="123" name="Oval 33"/>
              <p:cNvSpPr>
                <a:spLocks noChangeArrowheads="1"/>
              </p:cNvSpPr>
              <p:nvPr/>
            </p:nvSpPr>
            <p:spPr bwMode="auto">
              <a:xfrm flipH="1">
                <a:off x="6782707" y="2174776"/>
                <a:ext cx="109555" cy="95245"/>
              </a:xfrm>
              <a:prstGeom prst="ellipse">
                <a:avLst/>
              </a:prstGeom>
              <a:solidFill>
                <a:sysClr val="window" lastClr="FFFFFF"/>
              </a:solidFill>
              <a:ln w="25400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Arial Narrow"/>
                  <a:ea typeface="MS PGothic" panose="020B0600070205080204" pitchFamily="34" charset="-128"/>
                </a:endParaRPr>
              </a:p>
            </p:txBody>
          </p:sp>
          <p:sp>
            <p:nvSpPr>
              <p:cNvPr id="124" name="Oval 34"/>
              <p:cNvSpPr>
                <a:spLocks noChangeArrowheads="1"/>
              </p:cNvSpPr>
              <p:nvPr/>
            </p:nvSpPr>
            <p:spPr bwMode="auto">
              <a:xfrm flipH="1">
                <a:off x="6128551" y="2176363"/>
                <a:ext cx="109555" cy="93658"/>
              </a:xfrm>
              <a:prstGeom prst="ellipse">
                <a:avLst/>
              </a:prstGeom>
              <a:solidFill>
                <a:sysClr val="window" lastClr="FFFFFF"/>
              </a:solidFill>
              <a:ln w="25400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Arial Narrow"/>
                  <a:ea typeface="MS PGothic" panose="020B0600070205080204" pitchFamily="34" charset="-128"/>
                </a:endParaRPr>
              </a:p>
            </p:txBody>
          </p:sp>
          <p:sp>
            <p:nvSpPr>
              <p:cNvPr id="125" name="Oval 35"/>
              <p:cNvSpPr>
                <a:spLocks noChangeArrowheads="1"/>
              </p:cNvSpPr>
              <p:nvPr/>
            </p:nvSpPr>
            <p:spPr bwMode="auto">
              <a:xfrm flipH="1">
                <a:off x="8697544" y="2176363"/>
                <a:ext cx="103204" cy="93658"/>
              </a:xfrm>
              <a:prstGeom prst="ellipse">
                <a:avLst/>
              </a:prstGeom>
              <a:solidFill>
                <a:sysClr val="window" lastClr="FFFFFF"/>
              </a:solidFill>
              <a:ln w="25400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Arial Narrow"/>
                  <a:ea typeface="MS PGothic" panose="020B0600070205080204" pitchFamily="34" charset="-128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3272173" y="4228887"/>
                <a:ext cx="5984262" cy="582580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3272173" y="1974762"/>
                <a:ext cx="5984262" cy="2838293"/>
              </a:xfrm>
              <a:prstGeom prst="rect">
                <a:avLst/>
              </a:prstGeom>
              <a:noFill/>
              <a:ln w="25400" cap="flat" cmpd="sng" algn="ctr">
                <a:solidFill>
                  <a:srgbClr val="4D4D4D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128" name="Group 72"/>
              <p:cNvGrpSpPr>
                <a:grpSpLocks/>
              </p:cNvGrpSpPr>
              <p:nvPr/>
            </p:nvGrpSpPr>
            <p:grpSpPr bwMode="auto">
              <a:xfrm>
                <a:off x="3294932" y="2593497"/>
                <a:ext cx="366713" cy="349250"/>
                <a:chOff x="-212" y="1816"/>
                <a:chExt cx="231" cy="220"/>
              </a:xfrm>
            </p:grpSpPr>
            <p:sp>
              <p:nvSpPr>
                <p:cNvPr id="135" name="Oval 73"/>
                <p:cNvSpPr>
                  <a:spLocks noChangeArrowheads="1"/>
                </p:cNvSpPr>
                <p:nvPr/>
              </p:nvSpPr>
              <p:spPr bwMode="auto">
                <a:xfrm>
                  <a:off x="-201" y="1844"/>
                  <a:ext cx="164" cy="16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136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-212" y="1816"/>
                  <a:ext cx="231" cy="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Tahoma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29" name="Group 75"/>
              <p:cNvGrpSpPr>
                <a:grpSpLocks/>
              </p:cNvGrpSpPr>
              <p:nvPr/>
            </p:nvGrpSpPr>
            <p:grpSpPr bwMode="auto">
              <a:xfrm>
                <a:off x="3294933" y="3076536"/>
                <a:ext cx="366712" cy="349250"/>
                <a:chOff x="-212" y="1816"/>
                <a:chExt cx="231" cy="220"/>
              </a:xfrm>
            </p:grpSpPr>
            <p:sp>
              <p:nvSpPr>
                <p:cNvPr id="133" name="Oval 76"/>
                <p:cNvSpPr>
                  <a:spLocks noChangeArrowheads="1"/>
                </p:cNvSpPr>
                <p:nvPr/>
              </p:nvSpPr>
              <p:spPr bwMode="auto">
                <a:xfrm>
                  <a:off x="-201" y="1844"/>
                  <a:ext cx="164" cy="16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134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-212" y="1816"/>
                  <a:ext cx="231" cy="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Tahoma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130" name="Group 78"/>
              <p:cNvGrpSpPr>
                <a:grpSpLocks/>
              </p:cNvGrpSpPr>
              <p:nvPr/>
            </p:nvGrpSpPr>
            <p:grpSpPr bwMode="auto">
              <a:xfrm>
                <a:off x="3294139" y="4052776"/>
                <a:ext cx="366712" cy="349250"/>
                <a:chOff x="-212" y="1816"/>
                <a:chExt cx="231" cy="220"/>
              </a:xfrm>
            </p:grpSpPr>
            <p:sp>
              <p:nvSpPr>
                <p:cNvPr id="131" name="Oval 79"/>
                <p:cNvSpPr>
                  <a:spLocks noChangeArrowheads="1"/>
                </p:cNvSpPr>
                <p:nvPr/>
              </p:nvSpPr>
              <p:spPr bwMode="auto">
                <a:xfrm>
                  <a:off x="-201" y="1844"/>
                  <a:ext cx="164" cy="16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132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-212" y="1816"/>
                  <a:ext cx="231" cy="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Tahoma" pitchFamily="34" charset="0"/>
                    </a:rPr>
                    <a:t>3</a:t>
                  </a:r>
                </a:p>
              </p:txBody>
            </p:sp>
          </p:grpSp>
        </p:grpSp>
        <p:grpSp>
          <p:nvGrpSpPr>
            <p:cNvPr id="95" name="Group 100"/>
            <p:cNvGrpSpPr>
              <a:grpSpLocks/>
            </p:cNvGrpSpPr>
            <p:nvPr/>
          </p:nvGrpSpPr>
          <p:grpSpPr bwMode="auto">
            <a:xfrm>
              <a:off x="9642260" y="1079461"/>
              <a:ext cx="1821159" cy="4647943"/>
              <a:chOff x="7340478" y="929685"/>
              <a:chExt cx="1821159" cy="4647943"/>
            </a:xfrm>
          </p:grpSpPr>
          <p:sp>
            <p:nvSpPr>
              <p:cNvPr id="97" name="Line 41"/>
              <p:cNvSpPr>
                <a:spLocks noChangeShapeType="1"/>
              </p:cNvSpPr>
              <p:nvPr/>
            </p:nvSpPr>
            <p:spPr bwMode="auto">
              <a:xfrm>
                <a:off x="7837662" y="1462828"/>
                <a:ext cx="0" cy="4114800"/>
              </a:xfrm>
              <a:prstGeom prst="line">
                <a:avLst/>
              </a:prstGeom>
              <a:noFill/>
              <a:ln w="38100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98" name="Text Box 60"/>
              <p:cNvSpPr txBox="1">
                <a:spLocks noChangeArrowheads="1"/>
              </p:cNvSpPr>
              <p:nvPr/>
            </p:nvSpPr>
            <p:spPr bwMode="auto">
              <a:xfrm rot="16200000">
                <a:off x="7337015" y="3011642"/>
                <a:ext cx="519771" cy="307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 Narrow"/>
                    <a:ea typeface="MS PGothic" panose="020B0600070205080204" pitchFamily="34" charset="-128"/>
                  </a:rPr>
                  <a:t>TWT</a:t>
                </a:r>
              </a:p>
            </p:txBody>
          </p:sp>
          <p:sp>
            <p:nvSpPr>
              <p:cNvPr id="99" name="Text Box 61"/>
              <p:cNvSpPr txBox="1">
                <a:spLocks noChangeArrowheads="1"/>
              </p:cNvSpPr>
              <p:nvPr/>
            </p:nvSpPr>
            <p:spPr bwMode="auto">
              <a:xfrm>
                <a:off x="7340478" y="929685"/>
                <a:ext cx="1054306" cy="307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 Narrow"/>
                    <a:ea typeface="MS PGothic" panose="020B0600070205080204" pitchFamily="34" charset="-128"/>
                  </a:rPr>
                  <a:t>Offset </a:t>
                </a:r>
                <a:r>
                  <a:rPr kumimoji="0" lang="en-US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 Narrow"/>
                    <a:ea typeface="MS PGothic" panose="020B0600070205080204" pitchFamily="34" charset="-128"/>
                  </a:rPr>
                  <a:t>(Distance)</a:t>
                </a:r>
              </a:p>
            </p:txBody>
          </p:sp>
          <p:sp>
            <p:nvSpPr>
              <p:cNvPr id="100" name="Line 62"/>
              <p:cNvSpPr>
                <a:spLocks noChangeShapeType="1"/>
              </p:cNvSpPr>
              <p:nvPr/>
            </p:nvSpPr>
            <p:spPr bwMode="auto">
              <a:xfrm rot="16200000" flipH="1">
                <a:off x="8497268" y="798458"/>
                <a:ext cx="4763" cy="1323975"/>
              </a:xfrm>
              <a:prstGeom prst="line">
                <a:avLst/>
              </a:prstGeom>
              <a:noFill/>
              <a:ln w="38100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23255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96" name="Rectangle 81"/>
            <p:cNvSpPr>
              <a:spLocks noChangeArrowheads="1"/>
            </p:cNvSpPr>
            <p:nvPr/>
          </p:nvSpPr>
          <p:spPr bwMode="auto">
            <a:xfrm>
              <a:off x="10482183" y="698482"/>
              <a:ext cx="953835" cy="41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 Narrow"/>
                  <a:ea typeface="MS PGothic" panose="020B0600070205080204" pitchFamily="34" charset="-128"/>
                </a:rPr>
                <a:t>SHOT 1</a:t>
              </a:r>
            </a:p>
          </p:txBody>
        </p:sp>
      </p:grpSp>
      <p:sp>
        <p:nvSpPr>
          <p:cNvPr id="137" name="Freeform 17"/>
          <p:cNvSpPr>
            <a:spLocks/>
          </p:cNvSpPr>
          <p:nvPr/>
        </p:nvSpPr>
        <p:spPr bwMode="auto">
          <a:xfrm flipH="1">
            <a:off x="3710250" y="2850937"/>
            <a:ext cx="482203" cy="1390650"/>
          </a:xfrm>
          <a:custGeom>
            <a:avLst/>
            <a:gdLst>
              <a:gd name="T0" fmla="*/ 2147483646 w 283"/>
              <a:gd name="T1" fmla="*/ 2147483646 h 922"/>
              <a:gd name="T2" fmla="*/ 2147483646 w 283"/>
              <a:gd name="T3" fmla="*/ 2147483646 h 922"/>
              <a:gd name="T4" fmla="*/ 0 w 283"/>
              <a:gd name="T5" fmla="*/ 0 h 922"/>
              <a:gd name="T6" fmla="*/ 0 60000 65536"/>
              <a:gd name="T7" fmla="*/ 0 60000 65536"/>
              <a:gd name="T8" fmla="*/ 0 60000 65536"/>
              <a:gd name="T9" fmla="*/ 0 w 283"/>
              <a:gd name="T10" fmla="*/ 0 h 922"/>
              <a:gd name="T11" fmla="*/ 283 w 283"/>
              <a:gd name="T12" fmla="*/ 922 h 9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3" h="922">
                <a:moveTo>
                  <a:pt x="283" y="22"/>
                </a:moveTo>
                <a:lnTo>
                  <a:pt x="126" y="922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/>
          <a:p>
            <a:pPr defTabSz="914400" eaLnBrk="0" hangingPunct="0"/>
            <a:endParaRPr lang="en-US" dirty="0" smtClean="0">
              <a:solidFill>
                <a:srgbClr val="123255"/>
              </a:solidFill>
              <a:latin typeface="Calibri"/>
            </a:endParaRPr>
          </a:p>
        </p:txBody>
      </p:sp>
      <p:sp>
        <p:nvSpPr>
          <p:cNvPr id="138" name="Freeform 18"/>
          <p:cNvSpPr>
            <a:spLocks/>
          </p:cNvSpPr>
          <p:nvPr/>
        </p:nvSpPr>
        <p:spPr bwMode="auto">
          <a:xfrm flipH="1">
            <a:off x="3774544" y="2847365"/>
            <a:ext cx="891778" cy="1394222"/>
          </a:xfrm>
          <a:custGeom>
            <a:avLst/>
            <a:gdLst>
              <a:gd name="T0" fmla="*/ 2147483646 w 522"/>
              <a:gd name="T1" fmla="*/ 2147483646 h 924"/>
              <a:gd name="T2" fmla="*/ 2147483646 w 522"/>
              <a:gd name="T3" fmla="*/ 2147483646 h 924"/>
              <a:gd name="T4" fmla="*/ 0 w 522"/>
              <a:gd name="T5" fmla="*/ 0 h 924"/>
              <a:gd name="T6" fmla="*/ 0 60000 65536"/>
              <a:gd name="T7" fmla="*/ 0 60000 65536"/>
              <a:gd name="T8" fmla="*/ 0 60000 65536"/>
              <a:gd name="T9" fmla="*/ 0 w 522"/>
              <a:gd name="T10" fmla="*/ 0 h 924"/>
              <a:gd name="T11" fmla="*/ 522 w 522"/>
              <a:gd name="T12" fmla="*/ 924 h 9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2" h="924">
                <a:moveTo>
                  <a:pt x="522" y="24"/>
                </a:moveTo>
                <a:lnTo>
                  <a:pt x="276" y="924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/>
          <a:p>
            <a:pPr defTabSz="914400" eaLnBrk="0" hangingPunct="0"/>
            <a:endParaRPr lang="en-US" dirty="0" smtClean="0">
              <a:solidFill>
                <a:srgbClr val="123255"/>
              </a:solidFill>
              <a:latin typeface="Calibri"/>
            </a:endParaRPr>
          </a:p>
        </p:txBody>
      </p:sp>
      <p:sp>
        <p:nvSpPr>
          <p:cNvPr id="139" name="Freeform 19"/>
          <p:cNvSpPr>
            <a:spLocks/>
          </p:cNvSpPr>
          <p:nvPr/>
        </p:nvSpPr>
        <p:spPr bwMode="auto">
          <a:xfrm flipH="1">
            <a:off x="3828121" y="2847365"/>
            <a:ext cx="1322785" cy="1375172"/>
          </a:xfrm>
          <a:custGeom>
            <a:avLst/>
            <a:gdLst>
              <a:gd name="T0" fmla="*/ 2147483646 w 777"/>
              <a:gd name="T1" fmla="*/ 2147483646 h 904"/>
              <a:gd name="T2" fmla="*/ 2147483646 w 777"/>
              <a:gd name="T3" fmla="*/ 2147483646 h 904"/>
              <a:gd name="T4" fmla="*/ 0 w 777"/>
              <a:gd name="T5" fmla="*/ 0 h 904"/>
              <a:gd name="T6" fmla="*/ 0 60000 65536"/>
              <a:gd name="T7" fmla="*/ 0 60000 65536"/>
              <a:gd name="T8" fmla="*/ 0 60000 65536"/>
              <a:gd name="T9" fmla="*/ 0 w 777"/>
              <a:gd name="T10" fmla="*/ 0 h 904"/>
              <a:gd name="T11" fmla="*/ 777 w 777"/>
              <a:gd name="T12" fmla="*/ 904 h 9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77" h="904">
                <a:moveTo>
                  <a:pt x="777" y="25"/>
                </a:moveTo>
                <a:lnTo>
                  <a:pt x="418" y="904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/>
          <a:p>
            <a:pPr defTabSz="914400" eaLnBrk="0" hangingPunct="0"/>
            <a:endParaRPr lang="en-US" dirty="0" smtClean="0">
              <a:solidFill>
                <a:srgbClr val="123255"/>
              </a:solidFill>
              <a:latin typeface="Calibri"/>
            </a:endParaRPr>
          </a:p>
        </p:txBody>
      </p:sp>
      <p:sp>
        <p:nvSpPr>
          <p:cNvPr id="140" name="Freeform 20"/>
          <p:cNvSpPr>
            <a:spLocks/>
          </p:cNvSpPr>
          <p:nvPr/>
        </p:nvSpPr>
        <p:spPr bwMode="auto">
          <a:xfrm flipH="1">
            <a:off x="3890034" y="2835459"/>
            <a:ext cx="1745456" cy="1403747"/>
          </a:xfrm>
          <a:custGeom>
            <a:avLst/>
            <a:gdLst>
              <a:gd name="T0" fmla="*/ 2147483646 w 10000"/>
              <a:gd name="T1" fmla="*/ 2147483646 h 10429"/>
              <a:gd name="T2" fmla="*/ 2147483646 w 10000"/>
              <a:gd name="T3" fmla="*/ 2147483646 h 10429"/>
              <a:gd name="T4" fmla="*/ 0 w 10000"/>
              <a:gd name="T5" fmla="*/ 0 h 1042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0" h="10429">
                <a:moveTo>
                  <a:pt x="10000" y="359"/>
                </a:moveTo>
                <a:lnTo>
                  <a:pt x="5361" y="10429"/>
                </a:lnTo>
                <a:cubicBezTo>
                  <a:pt x="3574" y="7096"/>
                  <a:pt x="1787" y="3333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/>
          <a:p>
            <a:pPr defTabSz="914400" eaLnBrk="0" hangingPunct="0"/>
            <a:endParaRPr lang="en-US" dirty="0" smtClean="0">
              <a:solidFill>
                <a:srgbClr val="123255"/>
              </a:solidFill>
              <a:latin typeface="Calibri"/>
            </a:endParaRPr>
          </a:p>
        </p:txBody>
      </p:sp>
      <p:sp>
        <p:nvSpPr>
          <p:cNvPr id="141" name="Freeform 21"/>
          <p:cNvSpPr>
            <a:spLocks/>
          </p:cNvSpPr>
          <p:nvPr/>
        </p:nvSpPr>
        <p:spPr bwMode="auto">
          <a:xfrm flipH="1">
            <a:off x="3945993" y="2856891"/>
            <a:ext cx="2124075" cy="1391840"/>
          </a:xfrm>
          <a:custGeom>
            <a:avLst/>
            <a:gdLst>
              <a:gd name="T0" fmla="*/ 2147483646 w 10000"/>
              <a:gd name="T1" fmla="*/ 2147483646 h 10664"/>
              <a:gd name="T2" fmla="*/ 2147483646 w 10000"/>
              <a:gd name="T3" fmla="*/ 2147483646 h 10664"/>
              <a:gd name="T4" fmla="*/ 0 w 10000"/>
              <a:gd name="T5" fmla="*/ 0 h 106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0" h="10664">
                <a:moveTo>
                  <a:pt x="10000" y="208"/>
                </a:moveTo>
                <a:lnTo>
                  <a:pt x="4647" y="10664"/>
                </a:lnTo>
                <a:cubicBezTo>
                  <a:pt x="3104" y="7331"/>
                  <a:pt x="1543" y="3333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/>
          <a:p>
            <a:pPr defTabSz="914400" eaLnBrk="0" hangingPunct="0"/>
            <a:endParaRPr lang="en-US" dirty="0" smtClean="0">
              <a:solidFill>
                <a:srgbClr val="123255"/>
              </a:solidFill>
              <a:latin typeface="Calibri"/>
            </a:endParaRPr>
          </a:p>
        </p:txBody>
      </p:sp>
      <p:sp>
        <p:nvSpPr>
          <p:cNvPr id="142" name="Text Box 36"/>
          <p:cNvSpPr txBox="1">
            <a:spLocks noChangeArrowheads="1"/>
          </p:cNvSpPr>
          <p:nvPr/>
        </p:nvSpPr>
        <p:spPr bwMode="auto">
          <a:xfrm>
            <a:off x="5341406" y="2106797"/>
            <a:ext cx="733214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900" b="1" dirty="0">
                <a:solidFill>
                  <a:srgbClr val="00B050"/>
                </a:solidFill>
                <a:latin typeface="Arial Narrow"/>
              </a:rPr>
              <a:t>Direct Arrival</a:t>
            </a:r>
          </a:p>
        </p:txBody>
      </p:sp>
      <p:sp>
        <p:nvSpPr>
          <p:cNvPr id="143" name="Text Box 37"/>
          <p:cNvSpPr txBox="1">
            <a:spLocks noChangeArrowheads="1"/>
          </p:cNvSpPr>
          <p:nvPr/>
        </p:nvSpPr>
        <p:spPr bwMode="auto">
          <a:xfrm>
            <a:off x="5460468" y="3722475"/>
            <a:ext cx="649858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900" b="1" dirty="0">
                <a:solidFill>
                  <a:srgbClr val="FF0000"/>
                </a:solidFill>
                <a:latin typeface="Arial Narrow"/>
              </a:rPr>
              <a:t>Reflections</a:t>
            </a:r>
          </a:p>
        </p:txBody>
      </p:sp>
      <p:sp>
        <p:nvSpPr>
          <p:cNvPr id="144" name="Freeform 39"/>
          <p:cNvSpPr>
            <a:spLocks/>
          </p:cNvSpPr>
          <p:nvPr/>
        </p:nvSpPr>
        <p:spPr bwMode="auto">
          <a:xfrm>
            <a:off x="7190447" y="4133240"/>
            <a:ext cx="1060847" cy="476250"/>
          </a:xfrm>
          <a:custGeom>
            <a:avLst/>
            <a:gdLst>
              <a:gd name="T0" fmla="*/ 0 w 991"/>
              <a:gd name="T1" fmla="*/ 0 h 484"/>
              <a:gd name="T2" fmla="*/ 2147483646 w 991"/>
              <a:gd name="T3" fmla="*/ 2147483646 h 484"/>
              <a:gd name="T4" fmla="*/ 2147483646 w 991"/>
              <a:gd name="T5" fmla="*/ 2147483646 h 484"/>
              <a:gd name="T6" fmla="*/ 2147483646 w 991"/>
              <a:gd name="T7" fmla="*/ 2147483646 h 484"/>
              <a:gd name="T8" fmla="*/ 0 60000 65536"/>
              <a:gd name="T9" fmla="*/ 0 60000 65536"/>
              <a:gd name="T10" fmla="*/ 0 60000 65536"/>
              <a:gd name="T11" fmla="*/ 0 60000 65536"/>
              <a:gd name="T12" fmla="*/ 0 w 991"/>
              <a:gd name="T13" fmla="*/ 0 h 484"/>
              <a:gd name="T14" fmla="*/ 991 w 991"/>
              <a:gd name="T15" fmla="*/ 484 h 4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91" h="484">
                <a:moveTo>
                  <a:pt x="0" y="0"/>
                </a:moveTo>
                <a:cubicBezTo>
                  <a:pt x="127" y="21"/>
                  <a:pt x="254" y="43"/>
                  <a:pt x="355" y="72"/>
                </a:cubicBezTo>
                <a:cubicBezTo>
                  <a:pt x="456" y="101"/>
                  <a:pt x="502" y="104"/>
                  <a:pt x="608" y="173"/>
                </a:cubicBezTo>
                <a:cubicBezTo>
                  <a:pt x="714" y="242"/>
                  <a:pt x="852" y="363"/>
                  <a:pt x="991" y="48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/>
          <a:p>
            <a:pPr defTabSz="914400" eaLnBrk="0" hangingPunct="0"/>
            <a:endParaRPr lang="en-US" dirty="0" smtClean="0">
              <a:solidFill>
                <a:srgbClr val="123255"/>
              </a:solidFill>
              <a:latin typeface="Calibri"/>
            </a:endParaRPr>
          </a:p>
        </p:txBody>
      </p:sp>
      <p:sp>
        <p:nvSpPr>
          <p:cNvPr id="145" name="Line 40"/>
          <p:cNvSpPr>
            <a:spLocks noChangeShapeType="1"/>
          </p:cNvSpPr>
          <p:nvPr/>
        </p:nvSpPr>
        <p:spPr bwMode="auto">
          <a:xfrm>
            <a:off x="7208306" y="2488987"/>
            <a:ext cx="982265" cy="1315641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8580" tIns="34290" rIns="68580" bIns="34290" anchor="ctr"/>
          <a:lstStyle/>
          <a:p>
            <a:pPr defTabSz="914400" eaLnBrk="0" hangingPunct="0"/>
            <a:endParaRPr lang="en-US" dirty="0" smtClean="0">
              <a:solidFill>
                <a:srgbClr val="123255"/>
              </a:solidFill>
              <a:latin typeface="Calibri"/>
            </a:endParaRPr>
          </a:p>
        </p:txBody>
      </p:sp>
      <p:grpSp>
        <p:nvGrpSpPr>
          <p:cNvPr id="146" name="Group 145"/>
          <p:cNvGrpSpPr>
            <a:grpSpLocks/>
          </p:cNvGrpSpPr>
          <p:nvPr/>
        </p:nvGrpSpPr>
        <p:grpSpPr bwMode="auto">
          <a:xfrm>
            <a:off x="7390473" y="2094890"/>
            <a:ext cx="316112" cy="3276600"/>
            <a:chOff x="9047157" y="1298635"/>
            <a:chExt cx="422974" cy="4368800"/>
          </a:xfrm>
        </p:grpSpPr>
        <p:grpSp>
          <p:nvGrpSpPr>
            <p:cNvPr id="147" name="Group 86"/>
            <p:cNvGrpSpPr>
              <a:grpSpLocks/>
            </p:cNvGrpSpPr>
            <p:nvPr/>
          </p:nvGrpSpPr>
          <p:grpSpPr bwMode="auto">
            <a:xfrm>
              <a:off x="9099115" y="1552635"/>
              <a:ext cx="263525" cy="4114800"/>
              <a:chOff x="9099115" y="1552635"/>
              <a:chExt cx="263525" cy="4114800"/>
            </a:xfrm>
          </p:grpSpPr>
          <p:sp>
            <p:nvSpPr>
              <p:cNvPr id="149" name="Freeform 43"/>
              <p:cNvSpPr>
                <a:spLocks/>
              </p:cNvSpPr>
              <p:nvPr/>
            </p:nvSpPr>
            <p:spPr bwMode="auto">
              <a:xfrm>
                <a:off x="9099115" y="1552635"/>
                <a:ext cx="263525" cy="4114800"/>
              </a:xfrm>
              <a:custGeom>
                <a:avLst/>
                <a:gdLst>
                  <a:gd name="T0" fmla="*/ 2147483646 w 166"/>
                  <a:gd name="T1" fmla="*/ 0 h 2592"/>
                  <a:gd name="T2" fmla="*/ 2147483646 w 166"/>
                  <a:gd name="T3" fmla="*/ 2147483646 h 2592"/>
                  <a:gd name="T4" fmla="*/ 2147483646 w 166"/>
                  <a:gd name="T5" fmla="*/ 2147483646 h 2592"/>
                  <a:gd name="T6" fmla="*/ 2147483646 w 166"/>
                  <a:gd name="T7" fmla="*/ 2147483646 h 2592"/>
                  <a:gd name="T8" fmla="*/ 2147483646 w 166"/>
                  <a:gd name="T9" fmla="*/ 2147483646 h 2592"/>
                  <a:gd name="T10" fmla="*/ 2147483646 w 166"/>
                  <a:gd name="T11" fmla="*/ 2147483646 h 2592"/>
                  <a:gd name="T12" fmla="*/ 2147483646 w 166"/>
                  <a:gd name="T13" fmla="*/ 2147483646 h 2592"/>
                  <a:gd name="T14" fmla="*/ 0 w 166"/>
                  <a:gd name="T15" fmla="*/ 2147483646 h 2592"/>
                  <a:gd name="T16" fmla="*/ 2147483646 w 166"/>
                  <a:gd name="T17" fmla="*/ 2147483646 h 2592"/>
                  <a:gd name="T18" fmla="*/ 2147483646 w 166"/>
                  <a:gd name="T19" fmla="*/ 2147483646 h 25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6"/>
                  <a:gd name="T31" fmla="*/ 0 h 2592"/>
                  <a:gd name="T32" fmla="*/ 166 w 166"/>
                  <a:gd name="T33" fmla="*/ 2592 h 259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6" h="2592">
                    <a:moveTo>
                      <a:pt x="76" y="0"/>
                    </a:moveTo>
                    <a:lnTo>
                      <a:pt x="76" y="530"/>
                    </a:lnTo>
                    <a:lnTo>
                      <a:pt x="163" y="564"/>
                    </a:lnTo>
                    <a:lnTo>
                      <a:pt x="16" y="630"/>
                    </a:lnTo>
                    <a:lnTo>
                      <a:pt x="76" y="659"/>
                    </a:lnTo>
                    <a:lnTo>
                      <a:pt x="75" y="1614"/>
                    </a:lnTo>
                    <a:lnTo>
                      <a:pt x="166" y="1638"/>
                    </a:lnTo>
                    <a:lnTo>
                      <a:pt x="0" y="1706"/>
                    </a:lnTo>
                    <a:lnTo>
                      <a:pt x="75" y="1745"/>
                    </a:lnTo>
                    <a:lnTo>
                      <a:pt x="77" y="2592"/>
                    </a:lnTo>
                  </a:path>
                </a:pathLst>
              </a:custGeom>
              <a:noFill/>
              <a:ln w="25400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hangingPunct="0"/>
                <a:endParaRPr lang="en-US" dirty="0" smtClean="0">
                  <a:solidFill>
                    <a:srgbClr val="123255"/>
                  </a:solidFill>
                  <a:latin typeface="Calibri"/>
                </a:endParaRPr>
              </a:p>
            </p:txBody>
          </p:sp>
          <p:sp>
            <p:nvSpPr>
              <p:cNvPr id="150" name="Freeform 49"/>
              <p:cNvSpPr>
                <a:spLocks/>
              </p:cNvSpPr>
              <p:nvPr/>
            </p:nvSpPr>
            <p:spPr bwMode="auto">
              <a:xfrm>
                <a:off x="9208653" y="4105335"/>
                <a:ext cx="133350" cy="107950"/>
              </a:xfrm>
              <a:custGeom>
                <a:avLst/>
                <a:gdLst>
                  <a:gd name="T0" fmla="*/ 0 w 84"/>
                  <a:gd name="T1" fmla="*/ 0 h 68"/>
                  <a:gd name="T2" fmla="*/ 2147483646 w 84"/>
                  <a:gd name="T3" fmla="*/ 2147483646 h 68"/>
                  <a:gd name="T4" fmla="*/ 0 w 84"/>
                  <a:gd name="T5" fmla="*/ 2147483646 h 68"/>
                  <a:gd name="T6" fmla="*/ 0 w 84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8"/>
                  <a:gd name="T14" fmla="*/ 84 w 84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8">
                    <a:moveTo>
                      <a:pt x="0" y="0"/>
                    </a:moveTo>
                    <a:lnTo>
                      <a:pt x="84" y="2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0" hangingPunct="0"/>
                <a:endParaRPr lang="en-US" dirty="0" smtClean="0">
                  <a:solidFill>
                    <a:srgbClr val="123255"/>
                  </a:solidFill>
                  <a:latin typeface="Calibri"/>
                </a:endParaRPr>
              </a:p>
            </p:txBody>
          </p:sp>
          <p:sp>
            <p:nvSpPr>
              <p:cNvPr id="151" name="Freeform 55"/>
              <p:cNvSpPr>
                <a:spLocks/>
              </p:cNvSpPr>
              <p:nvPr/>
            </p:nvSpPr>
            <p:spPr bwMode="auto">
              <a:xfrm>
                <a:off x="9218178" y="2403535"/>
                <a:ext cx="133350" cy="107950"/>
              </a:xfrm>
              <a:custGeom>
                <a:avLst/>
                <a:gdLst>
                  <a:gd name="T0" fmla="*/ 0 w 84"/>
                  <a:gd name="T1" fmla="*/ 0 h 68"/>
                  <a:gd name="T2" fmla="*/ 2147483646 w 84"/>
                  <a:gd name="T3" fmla="*/ 2147483646 h 68"/>
                  <a:gd name="T4" fmla="*/ 0 w 84"/>
                  <a:gd name="T5" fmla="*/ 2147483646 h 68"/>
                  <a:gd name="T6" fmla="*/ 0 w 84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8"/>
                  <a:gd name="T14" fmla="*/ 84 w 84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8">
                    <a:moveTo>
                      <a:pt x="0" y="0"/>
                    </a:moveTo>
                    <a:lnTo>
                      <a:pt x="84" y="2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hangingPunct="0"/>
                <a:endParaRPr lang="en-US" dirty="0" smtClean="0">
                  <a:solidFill>
                    <a:srgbClr val="123255"/>
                  </a:solidFill>
                  <a:latin typeface="Calibri"/>
                </a:endParaRPr>
              </a:p>
            </p:txBody>
          </p:sp>
        </p:grpSp>
        <p:sp>
          <p:nvSpPr>
            <p:cNvPr id="148" name="Text Box 65"/>
            <p:cNvSpPr txBox="1">
              <a:spLocks noChangeArrowheads="1"/>
            </p:cNvSpPr>
            <p:nvPr/>
          </p:nvSpPr>
          <p:spPr bwMode="auto">
            <a:xfrm>
              <a:off x="9047157" y="1298635"/>
              <a:ext cx="422974" cy="287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defTabSz="914400"/>
              <a:r>
                <a:rPr lang="en-US" altLang="en-US" sz="800" b="1" dirty="0" smtClean="0">
                  <a:solidFill>
                    <a:srgbClr val="4D4D4D"/>
                  </a:solidFill>
                  <a:latin typeface="Arial" charset="0"/>
                </a:rPr>
                <a:t>R2</a:t>
              </a:r>
            </a:p>
          </p:txBody>
        </p:sp>
      </p:grpSp>
      <p:grpSp>
        <p:nvGrpSpPr>
          <p:cNvPr id="152" name="Group 151"/>
          <p:cNvGrpSpPr>
            <a:grpSpLocks/>
          </p:cNvGrpSpPr>
          <p:nvPr/>
        </p:nvGrpSpPr>
        <p:grpSpPr bwMode="auto">
          <a:xfrm>
            <a:off x="7561923" y="2097272"/>
            <a:ext cx="316112" cy="3274219"/>
            <a:chOff x="9275512" y="1301810"/>
            <a:chExt cx="422974" cy="4365625"/>
          </a:xfrm>
        </p:grpSpPr>
        <p:grpSp>
          <p:nvGrpSpPr>
            <p:cNvPr id="153" name="Group 88"/>
            <p:cNvGrpSpPr>
              <a:grpSpLocks/>
            </p:cNvGrpSpPr>
            <p:nvPr/>
          </p:nvGrpSpPr>
          <p:grpSpPr bwMode="auto">
            <a:xfrm>
              <a:off x="9337240" y="1552635"/>
              <a:ext cx="261938" cy="4114800"/>
              <a:chOff x="9337240" y="1552635"/>
              <a:chExt cx="261938" cy="4114800"/>
            </a:xfrm>
          </p:grpSpPr>
          <p:sp>
            <p:nvSpPr>
              <p:cNvPr id="155" name="Freeform 50"/>
              <p:cNvSpPr>
                <a:spLocks/>
              </p:cNvSpPr>
              <p:nvPr/>
            </p:nvSpPr>
            <p:spPr bwMode="auto">
              <a:xfrm>
                <a:off x="9449953" y="4197410"/>
                <a:ext cx="133350" cy="107950"/>
              </a:xfrm>
              <a:custGeom>
                <a:avLst/>
                <a:gdLst>
                  <a:gd name="T0" fmla="*/ 0 w 84"/>
                  <a:gd name="T1" fmla="*/ 0 h 68"/>
                  <a:gd name="T2" fmla="*/ 2147483646 w 84"/>
                  <a:gd name="T3" fmla="*/ 2147483646 h 68"/>
                  <a:gd name="T4" fmla="*/ 0 w 84"/>
                  <a:gd name="T5" fmla="*/ 2147483646 h 68"/>
                  <a:gd name="T6" fmla="*/ 0 w 84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8"/>
                  <a:gd name="T14" fmla="*/ 84 w 84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8">
                    <a:moveTo>
                      <a:pt x="0" y="0"/>
                    </a:moveTo>
                    <a:lnTo>
                      <a:pt x="84" y="2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0" hangingPunct="0"/>
                <a:endParaRPr lang="en-US" dirty="0" smtClean="0">
                  <a:solidFill>
                    <a:srgbClr val="123255"/>
                  </a:solidFill>
                  <a:latin typeface="Calibri"/>
                </a:endParaRPr>
              </a:p>
            </p:txBody>
          </p:sp>
          <p:grpSp>
            <p:nvGrpSpPr>
              <p:cNvPr id="156" name="Group 87"/>
              <p:cNvGrpSpPr>
                <a:grpSpLocks/>
              </p:cNvGrpSpPr>
              <p:nvPr/>
            </p:nvGrpSpPr>
            <p:grpSpPr bwMode="auto">
              <a:xfrm>
                <a:off x="9337240" y="1552635"/>
                <a:ext cx="261938" cy="4114800"/>
                <a:chOff x="9337240" y="1552635"/>
                <a:chExt cx="261938" cy="4114800"/>
              </a:xfrm>
            </p:grpSpPr>
            <p:sp>
              <p:nvSpPr>
                <p:cNvPr id="157" name="Freeform 44"/>
                <p:cNvSpPr>
                  <a:spLocks/>
                </p:cNvSpPr>
                <p:nvPr/>
              </p:nvSpPr>
              <p:spPr bwMode="auto">
                <a:xfrm>
                  <a:off x="9337240" y="1552635"/>
                  <a:ext cx="261938" cy="4114800"/>
                </a:xfrm>
                <a:custGeom>
                  <a:avLst/>
                  <a:gdLst>
                    <a:gd name="T0" fmla="*/ 2147483646 w 165"/>
                    <a:gd name="T1" fmla="*/ 0 h 2592"/>
                    <a:gd name="T2" fmla="*/ 2147483646 w 165"/>
                    <a:gd name="T3" fmla="*/ 2147483646 h 2592"/>
                    <a:gd name="T4" fmla="*/ 2147483646 w 165"/>
                    <a:gd name="T5" fmla="*/ 2147483646 h 2592"/>
                    <a:gd name="T6" fmla="*/ 2147483646 w 165"/>
                    <a:gd name="T7" fmla="*/ 2147483646 h 2592"/>
                    <a:gd name="T8" fmla="*/ 2147483646 w 165"/>
                    <a:gd name="T9" fmla="*/ 2147483646 h 2592"/>
                    <a:gd name="T10" fmla="*/ 2147483646 w 165"/>
                    <a:gd name="T11" fmla="*/ 2147483646 h 2592"/>
                    <a:gd name="T12" fmla="*/ 2147483646 w 165"/>
                    <a:gd name="T13" fmla="*/ 2147483646 h 2592"/>
                    <a:gd name="T14" fmla="*/ 0 w 165"/>
                    <a:gd name="T15" fmla="*/ 2147483646 h 2592"/>
                    <a:gd name="T16" fmla="*/ 2147483646 w 165"/>
                    <a:gd name="T17" fmla="*/ 2147483646 h 2592"/>
                    <a:gd name="T18" fmla="*/ 2147483646 w 165"/>
                    <a:gd name="T19" fmla="*/ 2147483646 h 259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5"/>
                    <a:gd name="T31" fmla="*/ 0 h 2592"/>
                    <a:gd name="T32" fmla="*/ 165 w 165"/>
                    <a:gd name="T33" fmla="*/ 2592 h 259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5" h="2592">
                      <a:moveTo>
                        <a:pt x="74" y="0"/>
                      </a:moveTo>
                      <a:lnTo>
                        <a:pt x="76" y="729"/>
                      </a:lnTo>
                      <a:lnTo>
                        <a:pt x="165" y="759"/>
                      </a:lnTo>
                      <a:lnTo>
                        <a:pt x="9" y="824"/>
                      </a:lnTo>
                      <a:lnTo>
                        <a:pt x="76" y="860"/>
                      </a:lnTo>
                      <a:lnTo>
                        <a:pt x="75" y="1664"/>
                      </a:lnTo>
                      <a:lnTo>
                        <a:pt x="163" y="1694"/>
                      </a:lnTo>
                      <a:lnTo>
                        <a:pt x="0" y="1760"/>
                      </a:lnTo>
                      <a:lnTo>
                        <a:pt x="75" y="1799"/>
                      </a:lnTo>
                      <a:lnTo>
                        <a:pt x="75" y="2592"/>
                      </a:lnTo>
                    </a:path>
                  </a:pathLst>
                </a:custGeom>
                <a:noFill/>
                <a:ln w="25400">
                  <a:solidFill>
                    <a:srgbClr val="4D4D4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eaLnBrk="0" hangingPunct="0"/>
                  <a:endParaRPr lang="en-US" dirty="0" smtClean="0">
                    <a:solidFill>
                      <a:srgbClr val="123255"/>
                    </a:solidFill>
                    <a:latin typeface="Calibri"/>
                  </a:endParaRPr>
                </a:p>
              </p:txBody>
            </p:sp>
            <p:sp>
              <p:nvSpPr>
                <p:cNvPr id="158" name="Freeform 56"/>
                <p:cNvSpPr>
                  <a:spLocks/>
                </p:cNvSpPr>
                <p:nvPr/>
              </p:nvSpPr>
              <p:spPr bwMode="auto">
                <a:xfrm>
                  <a:off x="9462653" y="2714685"/>
                  <a:ext cx="133350" cy="107950"/>
                </a:xfrm>
                <a:custGeom>
                  <a:avLst/>
                  <a:gdLst>
                    <a:gd name="T0" fmla="*/ 0 w 84"/>
                    <a:gd name="T1" fmla="*/ 0 h 68"/>
                    <a:gd name="T2" fmla="*/ 2147483646 w 84"/>
                    <a:gd name="T3" fmla="*/ 2147483646 h 68"/>
                    <a:gd name="T4" fmla="*/ 0 w 84"/>
                    <a:gd name="T5" fmla="*/ 2147483646 h 68"/>
                    <a:gd name="T6" fmla="*/ 0 w 84"/>
                    <a:gd name="T7" fmla="*/ 0 h 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4"/>
                    <a:gd name="T13" fmla="*/ 0 h 68"/>
                    <a:gd name="T14" fmla="*/ 84 w 84"/>
                    <a:gd name="T15" fmla="*/ 68 h 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4" h="68">
                      <a:moveTo>
                        <a:pt x="0" y="0"/>
                      </a:moveTo>
                      <a:lnTo>
                        <a:pt x="84" y="28"/>
                      </a:lnTo>
                      <a:lnTo>
                        <a:pt x="0" y="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hangingPunct="0"/>
                  <a:endParaRPr lang="en-US" dirty="0" smtClean="0">
                    <a:solidFill>
                      <a:srgbClr val="123255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154" name="Text Box 66"/>
            <p:cNvSpPr txBox="1">
              <a:spLocks noChangeArrowheads="1"/>
            </p:cNvSpPr>
            <p:nvPr/>
          </p:nvSpPr>
          <p:spPr bwMode="auto">
            <a:xfrm>
              <a:off x="9275512" y="1301810"/>
              <a:ext cx="422974" cy="287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defTabSz="914400"/>
              <a:r>
                <a:rPr lang="en-US" altLang="en-US" sz="800" b="1" dirty="0" smtClean="0">
                  <a:solidFill>
                    <a:srgbClr val="4D4D4D"/>
                  </a:solidFill>
                  <a:latin typeface="Arial" charset="0"/>
                </a:rPr>
                <a:t>R3</a:t>
              </a:r>
            </a:p>
          </p:txBody>
        </p:sp>
      </p:grpSp>
      <p:grpSp>
        <p:nvGrpSpPr>
          <p:cNvPr id="159" name="Group 158"/>
          <p:cNvGrpSpPr>
            <a:grpSpLocks/>
          </p:cNvGrpSpPr>
          <p:nvPr/>
        </p:nvGrpSpPr>
        <p:grpSpPr bwMode="auto">
          <a:xfrm>
            <a:off x="7740522" y="2097272"/>
            <a:ext cx="316112" cy="3274219"/>
            <a:chOff x="9514742" y="1301810"/>
            <a:chExt cx="420217" cy="4365625"/>
          </a:xfrm>
        </p:grpSpPr>
        <p:grpSp>
          <p:nvGrpSpPr>
            <p:cNvPr id="160" name="Group 89"/>
            <p:cNvGrpSpPr>
              <a:grpSpLocks/>
            </p:cNvGrpSpPr>
            <p:nvPr/>
          </p:nvGrpSpPr>
          <p:grpSpPr bwMode="auto">
            <a:xfrm>
              <a:off x="9575365" y="1552635"/>
              <a:ext cx="258763" cy="4114800"/>
              <a:chOff x="9575365" y="1552635"/>
              <a:chExt cx="258763" cy="4114800"/>
            </a:xfrm>
          </p:grpSpPr>
          <p:sp>
            <p:nvSpPr>
              <p:cNvPr id="162" name="Freeform 45"/>
              <p:cNvSpPr>
                <a:spLocks/>
              </p:cNvSpPr>
              <p:nvPr/>
            </p:nvSpPr>
            <p:spPr bwMode="auto">
              <a:xfrm>
                <a:off x="9575365" y="1552635"/>
                <a:ext cx="258763" cy="4114800"/>
              </a:xfrm>
              <a:custGeom>
                <a:avLst/>
                <a:gdLst>
                  <a:gd name="T0" fmla="*/ 2147483646 w 163"/>
                  <a:gd name="T1" fmla="*/ 0 h 2592"/>
                  <a:gd name="T2" fmla="*/ 2147483646 w 163"/>
                  <a:gd name="T3" fmla="*/ 2147483646 h 2592"/>
                  <a:gd name="T4" fmla="*/ 2147483646 w 163"/>
                  <a:gd name="T5" fmla="*/ 2147483646 h 2592"/>
                  <a:gd name="T6" fmla="*/ 2147483646 w 163"/>
                  <a:gd name="T7" fmla="*/ 2147483646 h 2592"/>
                  <a:gd name="T8" fmla="*/ 2147483646 w 163"/>
                  <a:gd name="T9" fmla="*/ 2147483646 h 2592"/>
                  <a:gd name="T10" fmla="*/ 2147483646 w 163"/>
                  <a:gd name="T11" fmla="*/ 2147483646 h 2592"/>
                  <a:gd name="T12" fmla="*/ 2147483646 w 163"/>
                  <a:gd name="T13" fmla="*/ 2147483646 h 2592"/>
                  <a:gd name="T14" fmla="*/ 0 w 163"/>
                  <a:gd name="T15" fmla="*/ 2147483646 h 2592"/>
                  <a:gd name="T16" fmla="*/ 2147483646 w 163"/>
                  <a:gd name="T17" fmla="*/ 2147483646 h 2592"/>
                  <a:gd name="T18" fmla="*/ 2147483646 w 163"/>
                  <a:gd name="T19" fmla="*/ 2147483646 h 25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3"/>
                  <a:gd name="T31" fmla="*/ 0 h 2592"/>
                  <a:gd name="T32" fmla="*/ 163 w 163"/>
                  <a:gd name="T33" fmla="*/ 2592 h 259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3" h="2592">
                    <a:moveTo>
                      <a:pt x="73" y="0"/>
                    </a:moveTo>
                    <a:lnTo>
                      <a:pt x="73" y="930"/>
                    </a:lnTo>
                    <a:lnTo>
                      <a:pt x="163" y="965"/>
                    </a:lnTo>
                    <a:lnTo>
                      <a:pt x="7" y="1026"/>
                    </a:lnTo>
                    <a:lnTo>
                      <a:pt x="72" y="1065"/>
                    </a:lnTo>
                    <a:lnTo>
                      <a:pt x="72" y="1733"/>
                    </a:lnTo>
                    <a:lnTo>
                      <a:pt x="163" y="1760"/>
                    </a:lnTo>
                    <a:lnTo>
                      <a:pt x="0" y="1827"/>
                    </a:lnTo>
                    <a:lnTo>
                      <a:pt x="73" y="1874"/>
                    </a:lnTo>
                    <a:lnTo>
                      <a:pt x="74" y="2592"/>
                    </a:lnTo>
                  </a:path>
                </a:pathLst>
              </a:custGeom>
              <a:noFill/>
              <a:ln w="25400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hangingPunct="0"/>
                <a:endParaRPr lang="en-US" dirty="0" smtClean="0">
                  <a:solidFill>
                    <a:srgbClr val="123255"/>
                  </a:solidFill>
                  <a:latin typeface="Calibri"/>
                </a:endParaRPr>
              </a:p>
            </p:txBody>
          </p:sp>
          <p:sp>
            <p:nvSpPr>
              <p:cNvPr id="163" name="Freeform 51"/>
              <p:cNvSpPr>
                <a:spLocks/>
              </p:cNvSpPr>
              <p:nvPr/>
            </p:nvSpPr>
            <p:spPr bwMode="auto">
              <a:xfrm>
                <a:off x="9697603" y="4295835"/>
                <a:ext cx="133350" cy="107950"/>
              </a:xfrm>
              <a:custGeom>
                <a:avLst/>
                <a:gdLst>
                  <a:gd name="T0" fmla="*/ 0 w 84"/>
                  <a:gd name="T1" fmla="*/ 0 h 68"/>
                  <a:gd name="T2" fmla="*/ 2147483646 w 84"/>
                  <a:gd name="T3" fmla="*/ 2147483646 h 68"/>
                  <a:gd name="T4" fmla="*/ 0 w 84"/>
                  <a:gd name="T5" fmla="*/ 2147483646 h 68"/>
                  <a:gd name="T6" fmla="*/ 0 w 84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8"/>
                  <a:gd name="T14" fmla="*/ 84 w 84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8">
                    <a:moveTo>
                      <a:pt x="0" y="0"/>
                    </a:moveTo>
                    <a:lnTo>
                      <a:pt x="84" y="2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0" hangingPunct="0"/>
                <a:endParaRPr lang="en-US" dirty="0" smtClean="0">
                  <a:solidFill>
                    <a:srgbClr val="123255"/>
                  </a:solidFill>
                  <a:latin typeface="Calibri"/>
                </a:endParaRPr>
              </a:p>
            </p:txBody>
          </p:sp>
          <p:sp>
            <p:nvSpPr>
              <p:cNvPr id="164" name="Freeform 57"/>
              <p:cNvSpPr>
                <a:spLocks/>
              </p:cNvSpPr>
              <p:nvPr/>
            </p:nvSpPr>
            <p:spPr bwMode="auto">
              <a:xfrm>
                <a:off x="9700778" y="3044885"/>
                <a:ext cx="133350" cy="107950"/>
              </a:xfrm>
              <a:custGeom>
                <a:avLst/>
                <a:gdLst>
                  <a:gd name="T0" fmla="*/ 0 w 84"/>
                  <a:gd name="T1" fmla="*/ 0 h 68"/>
                  <a:gd name="T2" fmla="*/ 2147483646 w 84"/>
                  <a:gd name="T3" fmla="*/ 2147483646 h 68"/>
                  <a:gd name="T4" fmla="*/ 0 w 84"/>
                  <a:gd name="T5" fmla="*/ 2147483646 h 68"/>
                  <a:gd name="T6" fmla="*/ 0 w 84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8"/>
                  <a:gd name="T14" fmla="*/ 84 w 84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8">
                    <a:moveTo>
                      <a:pt x="0" y="0"/>
                    </a:moveTo>
                    <a:lnTo>
                      <a:pt x="84" y="2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hangingPunct="0"/>
                <a:endParaRPr lang="en-US" dirty="0" smtClean="0">
                  <a:solidFill>
                    <a:srgbClr val="123255"/>
                  </a:solidFill>
                  <a:latin typeface="Calibri"/>
                </a:endParaRPr>
              </a:p>
            </p:txBody>
          </p:sp>
        </p:grpSp>
        <p:sp>
          <p:nvSpPr>
            <p:cNvPr id="161" name="Text Box 67"/>
            <p:cNvSpPr txBox="1">
              <a:spLocks noChangeArrowheads="1"/>
            </p:cNvSpPr>
            <p:nvPr/>
          </p:nvSpPr>
          <p:spPr bwMode="auto">
            <a:xfrm>
              <a:off x="9514742" y="1301810"/>
              <a:ext cx="420217" cy="287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defTabSz="914400"/>
              <a:r>
                <a:rPr lang="en-US" altLang="en-US" sz="800" b="1" dirty="0" smtClean="0">
                  <a:solidFill>
                    <a:srgbClr val="4D4D4D"/>
                  </a:solidFill>
                  <a:latin typeface="Arial" charset="0"/>
                </a:rPr>
                <a:t>R4</a:t>
              </a:r>
            </a:p>
          </p:txBody>
        </p:sp>
      </p:grpSp>
      <p:grpSp>
        <p:nvGrpSpPr>
          <p:cNvPr id="165" name="Group 164"/>
          <p:cNvGrpSpPr>
            <a:grpSpLocks/>
          </p:cNvGrpSpPr>
          <p:nvPr/>
        </p:nvGrpSpPr>
        <p:grpSpPr bwMode="auto">
          <a:xfrm>
            <a:off x="7929831" y="2094890"/>
            <a:ext cx="316112" cy="3276600"/>
            <a:chOff x="9767453" y="1298635"/>
            <a:chExt cx="420217" cy="4368800"/>
          </a:xfrm>
        </p:grpSpPr>
        <p:grpSp>
          <p:nvGrpSpPr>
            <p:cNvPr id="166" name="Group 90"/>
            <p:cNvGrpSpPr>
              <a:grpSpLocks/>
            </p:cNvGrpSpPr>
            <p:nvPr/>
          </p:nvGrpSpPr>
          <p:grpSpPr bwMode="auto">
            <a:xfrm>
              <a:off x="9803965" y="1552635"/>
              <a:ext cx="268288" cy="4114800"/>
              <a:chOff x="9803965" y="1552635"/>
              <a:chExt cx="268288" cy="4114800"/>
            </a:xfrm>
          </p:grpSpPr>
          <p:sp>
            <p:nvSpPr>
              <p:cNvPr id="168" name="Freeform 46"/>
              <p:cNvSpPr>
                <a:spLocks/>
              </p:cNvSpPr>
              <p:nvPr/>
            </p:nvSpPr>
            <p:spPr bwMode="auto">
              <a:xfrm>
                <a:off x="9803965" y="1552635"/>
                <a:ext cx="268288" cy="4114800"/>
              </a:xfrm>
              <a:custGeom>
                <a:avLst/>
                <a:gdLst>
                  <a:gd name="T0" fmla="*/ 2147483646 w 169"/>
                  <a:gd name="T1" fmla="*/ 0 h 2592"/>
                  <a:gd name="T2" fmla="*/ 2147483646 w 169"/>
                  <a:gd name="T3" fmla="*/ 2147483646 h 2592"/>
                  <a:gd name="T4" fmla="*/ 2147483646 w 169"/>
                  <a:gd name="T5" fmla="*/ 2147483646 h 2592"/>
                  <a:gd name="T6" fmla="*/ 2147483646 w 169"/>
                  <a:gd name="T7" fmla="*/ 2147483646 h 2592"/>
                  <a:gd name="T8" fmla="*/ 2147483646 w 169"/>
                  <a:gd name="T9" fmla="*/ 2147483646 h 2592"/>
                  <a:gd name="T10" fmla="*/ 2147483646 w 169"/>
                  <a:gd name="T11" fmla="*/ 2147483646 h 2592"/>
                  <a:gd name="T12" fmla="*/ 2147483646 w 169"/>
                  <a:gd name="T13" fmla="*/ 2147483646 h 2592"/>
                  <a:gd name="T14" fmla="*/ 0 w 169"/>
                  <a:gd name="T15" fmla="*/ 2147483646 h 2592"/>
                  <a:gd name="T16" fmla="*/ 2147483646 w 169"/>
                  <a:gd name="T17" fmla="*/ 2147483646 h 2592"/>
                  <a:gd name="T18" fmla="*/ 2147483646 w 169"/>
                  <a:gd name="T19" fmla="*/ 2147483646 h 25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9"/>
                  <a:gd name="T31" fmla="*/ 0 h 2592"/>
                  <a:gd name="T32" fmla="*/ 169 w 169"/>
                  <a:gd name="T33" fmla="*/ 2592 h 259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9" h="2592">
                    <a:moveTo>
                      <a:pt x="77" y="0"/>
                    </a:moveTo>
                    <a:lnTo>
                      <a:pt x="78" y="1122"/>
                    </a:lnTo>
                    <a:lnTo>
                      <a:pt x="166" y="1154"/>
                    </a:lnTo>
                    <a:lnTo>
                      <a:pt x="25" y="1218"/>
                    </a:lnTo>
                    <a:lnTo>
                      <a:pt x="78" y="1247"/>
                    </a:lnTo>
                    <a:lnTo>
                      <a:pt x="76" y="1827"/>
                    </a:lnTo>
                    <a:lnTo>
                      <a:pt x="169" y="1854"/>
                    </a:lnTo>
                    <a:lnTo>
                      <a:pt x="0" y="1923"/>
                    </a:lnTo>
                    <a:lnTo>
                      <a:pt x="76" y="1964"/>
                    </a:lnTo>
                    <a:lnTo>
                      <a:pt x="78" y="2592"/>
                    </a:lnTo>
                  </a:path>
                </a:pathLst>
              </a:custGeom>
              <a:noFill/>
              <a:ln w="25400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hangingPunct="0"/>
                <a:endParaRPr lang="en-US" dirty="0" smtClean="0">
                  <a:solidFill>
                    <a:srgbClr val="123255"/>
                  </a:solidFill>
                  <a:latin typeface="Calibri"/>
                </a:endParaRPr>
              </a:p>
            </p:txBody>
          </p:sp>
          <p:sp>
            <p:nvSpPr>
              <p:cNvPr id="169" name="Freeform 52"/>
              <p:cNvSpPr>
                <a:spLocks/>
              </p:cNvSpPr>
              <p:nvPr/>
            </p:nvSpPr>
            <p:spPr bwMode="auto">
              <a:xfrm>
                <a:off x="9916678" y="4454585"/>
                <a:ext cx="133350" cy="107950"/>
              </a:xfrm>
              <a:custGeom>
                <a:avLst/>
                <a:gdLst>
                  <a:gd name="T0" fmla="*/ 0 w 84"/>
                  <a:gd name="T1" fmla="*/ 0 h 68"/>
                  <a:gd name="T2" fmla="*/ 2147483646 w 84"/>
                  <a:gd name="T3" fmla="*/ 2147483646 h 68"/>
                  <a:gd name="T4" fmla="*/ 0 w 84"/>
                  <a:gd name="T5" fmla="*/ 2147483646 h 68"/>
                  <a:gd name="T6" fmla="*/ 0 w 84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8"/>
                  <a:gd name="T14" fmla="*/ 84 w 84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8">
                    <a:moveTo>
                      <a:pt x="0" y="0"/>
                    </a:moveTo>
                    <a:lnTo>
                      <a:pt x="84" y="2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0" hangingPunct="0"/>
                <a:endParaRPr lang="en-US" dirty="0" smtClean="0">
                  <a:solidFill>
                    <a:srgbClr val="123255"/>
                  </a:solidFill>
                  <a:latin typeface="Calibri"/>
                </a:endParaRPr>
              </a:p>
            </p:txBody>
          </p:sp>
          <p:sp>
            <p:nvSpPr>
              <p:cNvPr id="170" name="Freeform 58"/>
              <p:cNvSpPr>
                <a:spLocks/>
              </p:cNvSpPr>
              <p:nvPr/>
            </p:nvSpPr>
            <p:spPr bwMode="auto">
              <a:xfrm>
                <a:off x="9926203" y="3343335"/>
                <a:ext cx="133350" cy="107950"/>
              </a:xfrm>
              <a:custGeom>
                <a:avLst/>
                <a:gdLst>
                  <a:gd name="T0" fmla="*/ 0 w 84"/>
                  <a:gd name="T1" fmla="*/ 0 h 68"/>
                  <a:gd name="T2" fmla="*/ 2147483646 w 84"/>
                  <a:gd name="T3" fmla="*/ 2147483646 h 68"/>
                  <a:gd name="T4" fmla="*/ 0 w 84"/>
                  <a:gd name="T5" fmla="*/ 2147483646 h 68"/>
                  <a:gd name="T6" fmla="*/ 0 w 84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8"/>
                  <a:gd name="T14" fmla="*/ 84 w 84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8">
                    <a:moveTo>
                      <a:pt x="0" y="0"/>
                    </a:moveTo>
                    <a:lnTo>
                      <a:pt x="84" y="2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hangingPunct="0"/>
                <a:endParaRPr lang="en-US" dirty="0" smtClean="0">
                  <a:solidFill>
                    <a:srgbClr val="123255"/>
                  </a:solidFill>
                  <a:latin typeface="Calibri"/>
                </a:endParaRPr>
              </a:p>
            </p:txBody>
          </p:sp>
        </p:grpSp>
        <p:sp>
          <p:nvSpPr>
            <p:cNvPr id="167" name="Text Box 68"/>
            <p:cNvSpPr txBox="1">
              <a:spLocks noChangeArrowheads="1"/>
            </p:cNvSpPr>
            <p:nvPr/>
          </p:nvSpPr>
          <p:spPr bwMode="auto">
            <a:xfrm>
              <a:off x="9767453" y="1298635"/>
              <a:ext cx="420217" cy="287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defTabSz="914400"/>
              <a:r>
                <a:rPr lang="en-US" altLang="en-US" sz="800" b="1" dirty="0" smtClean="0">
                  <a:solidFill>
                    <a:srgbClr val="4D4D4D"/>
                  </a:solidFill>
                  <a:latin typeface="Arial" charset="0"/>
                </a:rPr>
                <a:t>R5</a:t>
              </a:r>
            </a:p>
          </p:txBody>
        </p:sp>
      </p:grpSp>
      <p:grpSp>
        <p:nvGrpSpPr>
          <p:cNvPr id="171" name="Group 170"/>
          <p:cNvGrpSpPr>
            <a:grpSpLocks/>
          </p:cNvGrpSpPr>
          <p:nvPr/>
        </p:nvGrpSpPr>
        <p:grpSpPr bwMode="auto">
          <a:xfrm>
            <a:off x="7228546" y="2094890"/>
            <a:ext cx="1416430" cy="3276600"/>
            <a:chOff x="8832415" y="1298635"/>
            <a:chExt cx="1888573" cy="4368800"/>
          </a:xfrm>
        </p:grpSpPr>
        <p:sp>
          <p:nvSpPr>
            <p:cNvPr id="172" name="Text Box 64"/>
            <p:cNvSpPr txBox="1">
              <a:spLocks noChangeArrowheads="1"/>
            </p:cNvSpPr>
            <p:nvPr/>
          </p:nvSpPr>
          <p:spPr bwMode="auto">
            <a:xfrm>
              <a:off x="8832415" y="1298635"/>
              <a:ext cx="421483" cy="287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charset="0"/>
                </a:rPr>
                <a:t>R1</a:t>
              </a:r>
            </a:p>
          </p:txBody>
        </p:sp>
        <p:grpSp>
          <p:nvGrpSpPr>
            <p:cNvPr id="173" name="Group 93"/>
            <p:cNvGrpSpPr>
              <a:grpSpLocks/>
            </p:cNvGrpSpPr>
            <p:nvPr/>
          </p:nvGrpSpPr>
          <p:grpSpPr bwMode="auto">
            <a:xfrm>
              <a:off x="8865753" y="1552635"/>
              <a:ext cx="1855235" cy="4114800"/>
              <a:chOff x="8865753" y="1552635"/>
              <a:chExt cx="1855235" cy="4114800"/>
            </a:xfrm>
          </p:grpSpPr>
          <p:sp>
            <p:nvSpPr>
              <p:cNvPr id="174" name="Text Box 69"/>
              <p:cNvSpPr txBox="1">
                <a:spLocks noChangeArrowheads="1"/>
              </p:cNvSpPr>
              <p:nvPr/>
            </p:nvSpPr>
            <p:spPr bwMode="auto">
              <a:xfrm>
                <a:off x="9508690" y="2216210"/>
                <a:ext cx="1212298" cy="307776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 Narrow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Narrow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Narrow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Narrow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Narrow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charset="0"/>
                  </a:rPr>
                  <a:t>Direct Arrival</a:t>
                </a:r>
              </a:p>
            </p:txBody>
          </p:sp>
          <p:grpSp>
            <p:nvGrpSpPr>
              <p:cNvPr id="175" name="Group 92"/>
              <p:cNvGrpSpPr>
                <a:grpSpLocks/>
              </p:cNvGrpSpPr>
              <p:nvPr/>
            </p:nvGrpSpPr>
            <p:grpSpPr bwMode="auto">
              <a:xfrm>
                <a:off x="8865753" y="1552635"/>
                <a:ext cx="1051927" cy="4114800"/>
                <a:chOff x="8865753" y="1552635"/>
                <a:chExt cx="1051927" cy="4114800"/>
              </a:xfrm>
            </p:grpSpPr>
            <p:grpSp>
              <p:nvGrpSpPr>
                <p:cNvPr id="176" name="Group 85"/>
                <p:cNvGrpSpPr>
                  <a:grpSpLocks/>
                </p:cNvGrpSpPr>
                <p:nvPr/>
              </p:nvGrpSpPr>
              <p:grpSpPr bwMode="auto">
                <a:xfrm>
                  <a:off x="8865753" y="1552635"/>
                  <a:ext cx="263525" cy="4114800"/>
                  <a:chOff x="8865753" y="1552635"/>
                  <a:chExt cx="263525" cy="4114800"/>
                </a:xfrm>
              </p:grpSpPr>
              <p:sp>
                <p:nvSpPr>
                  <p:cNvPr id="178" name="Freeform 42"/>
                  <p:cNvSpPr>
                    <a:spLocks/>
                  </p:cNvSpPr>
                  <p:nvPr/>
                </p:nvSpPr>
                <p:spPr bwMode="auto">
                  <a:xfrm>
                    <a:off x="8865753" y="1552635"/>
                    <a:ext cx="263525" cy="4114800"/>
                  </a:xfrm>
                  <a:custGeom>
                    <a:avLst/>
                    <a:gdLst>
                      <a:gd name="T0" fmla="*/ 2147483646 w 166"/>
                      <a:gd name="T1" fmla="*/ 0 h 2592"/>
                      <a:gd name="T2" fmla="*/ 2147483646 w 166"/>
                      <a:gd name="T3" fmla="*/ 2147483646 h 2592"/>
                      <a:gd name="T4" fmla="*/ 2147483646 w 166"/>
                      <a:gd name="T5" fmla="*/ 2147483646 h 2592"/>
                      <a:gd name="T6" fmla="*/ 2147483646 w 166"/>
                      <a:gd name="T7" fmla="*/ 2147483646 h 2592"/>
                      <a:gd name="T8" fmla="*/ 2147483646 w 166"/>
                      <a:gd name="T9" fmla="*/ 2147483646 h 2592"/>
                      <a:gd name="T10" fmla="*/ 2147483646 w 166"/>
                      <a:gd name="T11" fmla="*/ 2147483646 h 2592"/>
                      <a:gd name="T12" fmla="*/ 2147483646 w 166"/>
                      <a:gd name="T13" fmla="*/ 2147483646 h 2592"/>
                      <a:gd name="T14" fmla="*/ 0 w 166"/>
                      <a:gd name="T15" fmla="*/ 2147483646 h 2592"/>
                      <a:gd name="T16" fmla="*/ 2147483646 w 166"/>
                      <a:gd name="T17" fmla="*/ 2147483646 h 2592"/>
                      <a:gd name="T18" fmla="*/ 2147483646 w 166"/>
                      <a:gd name="T19" fmla="*/ 2147483646 h 259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66"/>
                      <a:gd name="T31" fmla="*/ 0 h 2592"/>
                      <a:gd name="T32" fmla="*/ 166 w 166"/>
                      <a:gd name="T33" fmla="*/ 2592 h 259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66" h="2592">
                        <a:moveTo>
                          <a:pt x="75" y="0"/>
                        </a:moveTo>
                        <a:lnTo>
                          <a:pt x="75" y="330"/>
                        </a:lnTo>
                        <a:lnTo>
                          <a:pt x="162" y="362"/>
                        </a:lnTo>
                        <a:lnTo>
                          <a:pt x="9" y="428"/>
                        </a:lnTo>
                        <a:lnTo>
                          <a:pt x="75" y="462"/>
                        </a:lnTo>
                        <a:lnTo>
                          <a:pt x="75" y="1589"/>
                        </a:lnTo>
                        <a:lnTo>
                          <a:pt x="166" y="1614"/>
                        </a:lnTo>
                        <a:lnTo>
                          <a:pt x="0" y="1680"/>
                        </a:lnTo>
                        <a:lnTo>
                          <a:pt x="75" y="1719"/>
                        </a:lnTo>
                        <a:lnTo>
                          <a:pt x="76" y="2592"/>
                        </a:lnTo>
                      </a:path>
                    </a:pathLst>
                  </a:custGeom>
                  <a:noFill/>
                  <a:ln w="25400">
                    <a:solidFill>
                      <a:srgbClr val="4D4D4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23255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179" name="Freeform 48"/>
                  <p:cNvSpPr>
                    <a:spLocks/>
                  </p:cNvSpPr>
                  <p:nvPr/>
                </p:nvSpPr>
                <p:spPr bwMode="auto">
                  <a:xfrm>
                    <a:off x="8970528" y="4073585"/>
                    <a:ext cx="133350" cy="107950"/>
                  </a:xfrm>
                  <a:custGeom>
                    <a:avLst/>
                    <a:gdLst>
                      <a:gd name="T0" fmla="*/ 0 w 84"/>
                      <a:gd name="T1" fmla="*/ 0 h 68"/>
                      <a:gd name="T2" fmla="*/ 2147483646 w 84"/>
                      <a:gd name="T3" fmla="*/ 2147483646 h 68"/>
                      <a:gd name="T4" fmla="*/ 0 w 84"/>
                      <a:gd name="T5" fmla="*/ 2147483646 h 68"/>
                      <a:gd name="T6" fmla="*/ 0 w 84"/>
                      <a:gd name="T7" fmla="*/ 0 h 6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84"/>
                      <a:gd name="T13" fmla="*/ 0 h 68"/>
                      <a:gd name="T14" fmla="*/ 84 w 84"/>
                      <a:gd name="T15" fmla="*/ 68 h 68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84" h="68">
                        <a:moveTo>
                          <a:pt x="0" y="0"/>
                        </a:moveTo>
                        <a:lnTo>
                          <a:pt x="84" y="28"/>
                        </a:lnTo>
                        <a:lnTo>
                          <a:pt x="0" y="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23255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180" name="Freeform 54"/>
                  <p:cNvSpPr>
                    <a:spLocks/>
                  </p:cNvSpPr>
                  <p:nvPr/>
                </p:nvSpPr>
                <p:spPr bwMode="auto">
                  <a:xfrm>
                    <a:off x="8986403" y="2082860"/>
                    <a:ext cx="133350" cy="107950"/>
                  </a:xfrm>
                  <a:custGeom>
                    <a:avLst/>
                    <a:gdLst>
                      <a:gd name="T0" fmla="*/ 0 w 84"/>
                      <a:gd name="T1" fmla="*/ 0 h 68"/>
                      <a:gd name="T2" fmla="*/ 2147483646 w 84"/>
                      <a:gd name="T3" fmla="*/ 2147483646 h 68"/>
                      <a:gd name="T4" fmla="*/ 0 w 84"/>
                      <a:gd name="T5" fmla="*/ 2147483646 h 68"/>
                      <a:gd name="T6" fmla="*/ 0 w 84"/>
                      <a:gd name="T7" fmla="*/ 0 h 6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84"/>
                      <a:gd name="T13" fmla="*/ 0 h 68"/>
                      <a:gd name="T14" fmla="*/ 84 w 84"/>
                      <a:gd name="T15" fmla="*/ 68 h 68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84" h="68">
                        <a:moveTo>
                          <a:pt x="0" y="0"/>
                        </a:moveTo>
                        <a:lnTo>
                          <a:pt x="84" y="28"/>
                        </a:lnTo>
                        <a:lnTo>
                          <a:pt x="0" y="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B05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23255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177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8927665" y="4651435"/>
                  <a:ext cx="990015" cy="307776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Narrow" pitchFamily="34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charset="0"/>
                    </a:rPr>
                    <a:t>Reflection</a:t>
                  </a:r>
                </a:p>
              </p:txBody>
            </p:sp>
          </p:grpSp>
        </p:grpSp>
      </p:grpSp>
      <p:sp>
        <p:nvSpPr>
          <p:cNvPr id="181" name="Text Box 71"/>
          <p:cNvSpPr txBox="1">
            <a:spLocks noChangeArrowheads="1"/>
          </p:cNvSpPr>
          <p:nvPr/>
        </p:nvSpPr>
        <p:spPr bwMode="auto">
          <a:xfrm>
            <a:off x="2982777" y="4784512"/>
            <a:ext cx="2719388" cy="48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900" b="1" dirty="0">
                <a:solidFill>
                  <a:srgbClr val="4D4D4D"/>
                </a:solidFill>
                <a:latin typeface="Arial Narrow"/>
              </a:rPr>
              <a:t>For each shot, reflections are recorded in 5 receivers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900" b="1" dirty="0">
              <a:solidFill>
                <a:srgbClr val="4D4D4D"/>
              </a:solidFill>
              <a:latin typeface="Arial Narrow"/>
            </a:endParaRP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900" b="1" dirty="0">
                <a:solidFill>
                  <a:srgbClr val="4D4D4D"/>
                </a:solidFill>
                <a:latin typeface="Arial Narrow"/>
              </a:rPr>
              <a:t>There are 5 </a:t>
            </a:r>
            <a:r>
              <a:rPr lang="ja-JP" altLang="en-US" sz="900" b="1" dirty="0">
                <a:solidFill>
                  <a:srgbClr val="4D4D4D"/>
                </a:solidFill>
                <a:latin typeface="Arial Narrow"/>
              </a:rPr>
              <a:t>‘</a:t>
            </a:r>
            <a:r>
              <a:rPr lang="en-US" altLang="ja-JP" sz="900" b="1" dirty="0">
                <a:solidFill>
                  <a:srgbClr val="4D4D4D"/>
                </a:solidFill>
                <a:latin typeface="Arial Narrow"/>
              </a:rPr>
              <a:t>bounce</a:t>
            </a:r>
            <a:r>
              <a:rPr lang="ja-JP" altLang="en-US" sz="900" b="1" dirty="0">
                <a:solidFill>
                  <a:srgbClr val="4D4D4D"/>
                </a:solidFill>
                <a:latin typeface="Arial Narrow"/>
              </a:rPr>
              <a:t>’</a:t>
            </a:r>
            <a:r>
              <a:rPr lang="en-US" altLang="ja-JP" sz="900" b="1" dirty="0">
                <a:solidFill>
                  <a:srgbClr val="4D4D4D"/>
                </a:solidFill>
                <a:latin typeface="Arial Narrow"/>
              </a:rPr>
              <a:t> points along interface 3</a:t>
            </a:r>
            <a:endParaRPr lang="en-US" altLang="en-US" sz="900" b="1" dirty="0">
              <a:solidFill>
                <a:srgbClr val="4D4D4D"/>
              </a:solidFill>
              <a:latin typeface="Arial Narrow"/>
            </a:endParaRPr>
          </a:p>
        </p:txBody>
      </p:sp>
      <p:sp>
        <p:nvSpPr>
          <p:cNvPr id="182" name="Line 66"/>
          <p:cNvSpPr>
            <a:spLocks noChangeShapeType="1"/>
          </p:cNvSpPr>
          <p:nvPr/>
        </p:nvSpPr>
        <p:spPr bwMode="auto">
          <a:xfrm>
            <a:off x="7490484" y="2017499"/>
            <a:ext cx="342900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8580" tIns="34290" rIns="68580" bIns="34290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23255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03" y="5969067"/>
            <a:ext cx="2129109" cy="20313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" dirty="0" smtClean="0">
                <a:solidFill>
                  <a:schemeClr val="bg1"/>
                </a:solidFill>
              </a:rPr>
              <a:t>Images courtesy: Schlumberger, </a:t>
            </a:r>
            <a:r>
              <a:rPr lang="en-US" sz="800" dirty="0" smtClean="0">
                <a:solidFill>
                  <a:schemeClr val="bg1"/>
                </a:solidFill>
                <a:hlinkClick r:id="rId2"/>
              </a:rPr>
              <a:t>GTC 2015</a:t>
            </a:r>
            <a:endParaRPr 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6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Rock</a:t>
            </a:r>
            <a:r>
              <a:rPr lang="en-US" cap="small" dirty="0" smtClean="0"/>
              <a:t> vs </a:t>
            </a:r>
            <a:r>
              <a:rPr lang="en-US" dirty="0" smtClean="0"/>
              <a:t>Seismic Reflection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Imaging, signal processing, filtering, ray tracing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7211"/>
          <a:stretch/>
        </p:blipFill>
        <p:spPr>
          <a:xfrm>
            <a:off x="5489848" y="1938773"/>
            <a:ext cx="4181714" cy="3346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10" y="1938773"/>
            <a:ext cx="4152921" cy="3383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03" y="5969067"/>
            <a:ext cx="2129109" cy="20313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" dirty="0" smtClean="0">
                <a:solidFill>
                  <a:schemeClr val="bg1"/>
                </a:solidFill>
              </a:rPr>
              <a:t>Images courtesy: Schlumberger, </a:t>
            </a:r>
            <a:r>
              <a:rPr lang="en-US" sz="800" dirty="0" smtClean="0">
                <a:solidFill>
                  <a:schemeClr val="bg1"/>
                </a:solidFill>
                <a:hlinkClick r:id="rId5"/>
              </a:rPr>
              <a:t>GTC 2015</a:t>
            </a:r>
            <a:endParaRPr 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0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12432" y="1536803"/>
            <a:ext cx="8978494" cy="1882876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822960"/>
            <a:r>
              <a:rPr lang="en-US" sz="3240" kern="0" dirty="0">
                <a:solidFill>
                  <a:schemeClr val="tx1"/>
                </a:solidFill>
              </a:rPr>
              <a:t>Course Objective:</a:t>
            </a:r>
            <a:br>
              <a:rPr lang="en-US" sz="3240" kern="0" dirty="0">
                <a:solidFill>
                  <a:schemeClr val="tx1"/>
                </a:solidFill>
              </a:rPr>
            </a:br>
            <a:r>
              <a:rPr lang="en-US" sz="3240" kern="0" dirty="0">
                <a:solidFill>
                  <a:schemeClr val="tx1"/>
                </a:solidFill>
              </a:rPr>
              <a:t/>
            </a:r>
            <a:br>
              <a:rPr lang="en-US" sz="3240" kern="0" dirty="0">
                <a:solidFill>
                  <a:schemeClr val="tx1"/>
                </a:solidFill>
              </a:rPr>
            </a:br>
            <a:r>
              <a:rPr lang="en-US" sz="3240" kern="0" dirty="0">
                <a:solidFill>
                  <a:schemeClr val="tx1"/>
                </a:solidFill>
              </a:rPr>
              <a:t>Enable </a:t>
            </a:r>
            <a:r>
              <a:rPr lang="en-US" sz="3240" i="1" kern="0" dirty="0">
                <a:solidFill>
                  <a:schemeClr val="tx1"/>
                </a:solidFill>
              </a:rPr>
              <a:t>you</a:t>
            </a:r>
            <a:r>
              <a:rPr lang="en-US" sz="3240" kern="0" dirty="0">
                <a:solidFill>
                  <a:schemeClr val="tx1"/>
                </a:solidFill>
              </a:rPr>
              <a:t> to scale </a:t>
            </a:r>
            <a:r>
              <a:rPr lang="en-US" sz="3240" i="1" kern="0" dirty="0">
                <a:solidFill>
                  <a:schemeClr val="tx1"/>
                </a:solidFill>
              </a:rPr>
              <a:t>your</a:t>
            </a:r>
            <a:r>
              <a:rPr lang="en-US" sz="3240" kern="0" dirty="0">
                <a:solidFill>
                  <a:schemeClr val="tx1"/>
                </a:solidFill>
              </a:rPr>
              <a:t> applications on multiple GPUs and optimize with profiler tools</a:t>
            </a:r>
          </a:p>
        </p:txBody>
      </p:sp>
    </p:spTree>
    <p:extLst>
      <p:ext uri="{BB962C8B-B14F-4D97-AF65-F5344CB8AC3E}">
        <p14:creationId xmlns:p14="http://schemas.microsoft.com/office/powerpoint/2010/main" val="28421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Known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45" y="2111375"/>
            <a:ext cx="4221098" cy="369411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Verify accuracy of imaging algorithms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22" y="5969067"/>
            <a:ext cx="2323072" cy="20313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" dirty="0" smtClean="0">
                <a:solidFill>
                  <a:schemeClr val="bg1"/>
                </a:solidFill>
              </a:rPr>
              <a:t>Image sources:</a:t>
            </a:r>
            <a:r>
              <a:rPr lang="en-US" sz="800" dirty="0" smtClean="0">
                <a:solidFill>
                  <a:schemeClr val="bg1"/>
                </a:solidFill>
                <a:hlinkClick r:id="rId4"/>
              </a:rPr>
              <a:t>The Marmousi velocity model </a:t>
            </a:r>
            <a:endParaRPr lang="en-US" sz="800" dirty="0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Industry standard dataset</a:t>
            </a:r>
          </a:p>
          <a:p>
            <a:r>
              <a:rPr lang="en-US" dirty="0" smtClean="0"/>
              <a:t>Compare against known truth</a:t>
            </a:r>
          </a:p>
          <a:p>
            <a:r>
              <a:rPr lang="en-US" dirty="0" smtClean="0"/>
              <a:t>Refine seismic algorithms</a:t>
            </a:r>
          </a:p>
          <a:p>
            <a:r>
              <a:rPr lang="en-US" dirty="0" smtClean="0"/>
              <a:t>Improve confidence in drilling decisions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Seismic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Seismic*Unix Package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3270" y="5969067"/>
            <a:ext cx="3124574" cy="20313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" dirty="0" smtClean="0">
                <a:solidFill>
                  <a:schemeClr val="bg1"/>
                </a:solidFill>
              </a:rPr>
              <a:t>Image sources: </a:t>
            </a:r>
            <a:r>
              <a:rPr lang="en-US" sz="800" dirty="0" smtClean="0">
                <a:solidFill>
                  <a:schemeClr val="bg1"/>
                </a:solidFill>
                <a:hlinkClick r:id="rId3"/>
              </a:rPr>
              <a:t>Seismic Processing </a:t>
            </a:r>
            <a:r>
              <a:rPr lang="en-US" sz="800" dirty="0" smtClean="0">
                <a:solidFill>
                  <a:schemeClr val="bg1"/>
                </a:solidFill>
                <a:hlinkClick r:id="rId4"/>
              </a:rPr>
              <a:t>The Marmousi velocity model </a:t>
            </a:r>
            <a:endParaRPr 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xsgeo.com/course/images/proc2.gif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067" y="1706031"/>
            <a:ext cx="2948482" cy="42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Iterative process</a:t>
            </a:r>
          </a:p>
          <a:p>
            <a:pPr lvl="1"/>
            <a:r>
              <a:rPr lang="en-US" dirty="0" smtClean="0"/>
              <a:t>Can take several months</a:t>
            </a:r>
          </a:p>
          <a:p>
            <a:r>
              <a:rPr lang="en-US" dirty="0" smtClean="0"/>
              <a:t>Migration most time consuming</a:t>
            </a:r>
          </a:p>
          <a:p>
            <a:pPr lvl="1"/>
            <a:r>
              <a:rPr lang="en-US" dirty="0" smtClean="0"/>
              <a:t>Collapse diffractions</a:t>
            </a:r>
          </a:p>
          <a:p>
            <a:pPr lvl="1"/>
            <a:r>
              <a:rPr lang="en-US" dirty="0" smtClean="0"/>
              <a:t>Correctly position dip events</a:t>
            </a:r>
          </a:p>
          <a:p>
            <a:r>
              <a:rPr lang="en-US" dirty="0" smtClean="0"/>
              <a:t>Trusted tool: Kirchhoff Migration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28800" y="1706031"/>
            <a:ext cx="2669059" cy="2092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9846" y="1667586"/>
            <a:ext cx="3426965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Typical Seismic Processing Flow</a:t>
            </a:r>
          </a:p>
        </p:txBody>
      </p:sp>
    </p:spTree>
    <p:extLst>
      <p:ext uri="{BB962C8B-B14F-4D97-AF65-F5344CB8AC3E}">
        <p14:creationId xmlns:p14="http://schemas.microsoft.com/office/powerpoint/2010/main" val="121029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/>
          <a:p>
            <a:r>
              <a:rPr lang="en-US" dirty="0" smtClean="0"/>
              <a:t>Pseudo-code for Kirchhoff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357431" cy="3693521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Update residual travel times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Loop over traces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Combine travel times (sum2)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Migrate trace (mig2d)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Low-pass filter trace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Compute amplitudes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Interpolate along lateral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Interpolate along depth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Write output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sukdmig2d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86400" y="1773309"/>
            <a:ext cx="4267199" cy="4031873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m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ain()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... </a:t>
            </a:r>
            <a:endParaRPr lang="en-US" sz="16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resit();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do {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 ...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 sum2(…,ttab, tt);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 sum2(…,tsum, tsum);</a:t>
            </a:r>
          </a:p>
          <a:p>
            <a:endParaRPr lang="en-US" sz="16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 mig2d(…, mig, …, mig1, …);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} while (fget(tr) &amp;&amp; jtr&lt;ntr);</a:t>
            </a:r>
          </a:p>
          <a:p>
            <a:endParaRPr lang="en-US" sz="16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 fput(tr);</a:t>
            </a:r>
            <a:endParaRPr lang="en-US" sz="16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endParaRPr lang="en-US" sz="16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55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you Accelerate CODE with GPU</a:t>
            </a:r>
            <a:r>
              <a:rPr lang="en-US" cap="small" dirty="0" smtClean="0"/>
              <a:t>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84824646"/>
              </p:ext>
            </p:extLst>
          </p:nvPr>
        </p:nvGraphicFramePr>
        <p:xfrm>
          <a:off x="0" y="1884363"/>
          <a:ext cx="9948863" cy="371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6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 baseline CPU Profile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23512519"/>
              </p:ext>
            </p:extLst>
          </p:nvPr>
        </p:nvGraphicFramePr>
        <p:xfrm>
          <a:off x="8072293" y="2499302"/>
          <a:ext cx="264188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198"/>
                <a:gridCol w="1394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Runtime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mig2d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79%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sum2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8.5 %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resit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&lt; 1%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9" y="1706031"/>
            <a:ext cx="7343198" cy="4196801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pgprof sukdmig2d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8001000" y="2467383"/>
            <a:ext cx="2750127" cy="1844844"/>
          </a:xfrm>
          <a:prstGeom prst="wedgeRectCallout">
            <a:avLst>
              <a:gd name="adj1" fmla="val -77534"/>
              <a:gd name="adj2" fmla="val 9396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182688"/>
            <a:ext cx="9975850" cy="5254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498348" y="1782384"/>
          <a:ext cx="9684384" cy="948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6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7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4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524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507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299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00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SUKDMIG2D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Elapsed</a:t>
                      </a:r>
                      <a:r>
                        <a:rPr lang="en-US" sz="1600" baseline="0" dirty="0"/>
                        <a:t> Time (s)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Speedup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784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CPU Only 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2x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</a:rPr>
                        <a:t> E5-2698 v3 2.30GHz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32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91"/>
            <a:r>
              <a:rPr lang="en-US" kern="0" dirty="0">
                <a:solidFill>
                  <a:schemeClr val="tx1"/>
                </a:solidFill>
              </a:rPr>
              <a:t>Acceleration with Managed </a:t>
            </a:r>
            <a:r>
              <a:rPr lang="en-US" kern="0" dirty="0" smtClean="0">
                <a:solidFill>
                  <a:schemeClr val="tx1"/>
                </a:solidFill>
              </a:rPr>
              <a:t>Memory</a:t>
            </a:r>
            <a:endParaRPr lang="en-US" kern="0" dirty="0">
              <a:solidFill>
                <a:schemeClr val="tx1"/>
              </a:solidFill>
            </a:endParaRPr>
          </a:p>
          <a:p>
            <a:pPr defTabSz="914391"/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Parallel Directives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#pragma 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</a:rPr>
              <a:t>Parallelize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loops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Vectorize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</a:rPr>
              <a:t>Compiler vectorizes inner loops</a:t>
            </a:r>
          </a:p>
          <a:p>
            <a:pPr marL="571495" lvl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49140" y="1813069"/>
            <a:ext cx="5566196" cy="3539430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mig2d:</a:t>
            </a:r>
          </a:p>
          <a:p>
            <a:pPr defTabSz="457196"/>
            <a:r>
              <a:rPr lang="en-US" sz="1400" dirty="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 parallel for 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(ix=nxtf; ix&lt;=nxte; ++ix) {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 . .</a:t>
            </a:r>
          </a:p>
          <a:p>
            <a:pPr defTabSz="457196"/>
            <a:r>
              <a:rPr lang="en-US" sz="1400" dirty="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#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 loop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	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(iz=izt0; iz&lt;nzt; ++iz) {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 . .</a:t>
            </a:r>
          </a:p>
          <a:p>
            <a:pPr defTabSz="457196"/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Parallel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Directives</a:t>
            </a:r>
          </a:p>
          <a:p>
            <a:pPr marL="665798" lvl="1" indent="-231458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restrict</a:t>
            </a:r>
            <a:r>
              <a:rPr lang="en-US" sz="288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on pointers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!</a:t>
            </a:r>
          </a:p>
          <a:p>
            <a:pPr marL="665798" lvl="1" indent="-231458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</a:rPr>
              <a:t>limits aliasing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667227" lvl="1">
              <a:spcBef>
                <a:spcPts val="0"/>
              </a:spcBef>
              <a:spcAft>
                <a:spcPts val="0"/>
              </a:spcAft>
            </a:pPr>
            <a:r>
              <a:rPr lang="en-US" sz="1440" dirty="0">
                <a:latin typeface="+mn-lt"/>
                <a:hlinkClick r:id="rId3"/>
              </a:rPr>
              <a:t>www.wikipedia.org/wiki/Restrict</a:t>
            </a:r>
            <a:endParaRPr lang="en-US" sz="1440" dirty="0">
              <a:latin typeface="+mn-lt"/>
            </a:endParaRPr>
          </a:p>
          <a:p>
            <a:pPr marL="665798" lvl="1" indent="-231458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</a:endParaRPr>
          </a:p>
          <a:p>
            <a:pPr marL="665798" lvl="1" indent="-231458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#pragma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665798" lvl="1" indent="-231458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</a:rPr>
              <a:t>Parallelize outer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loops</a:t>
            </a:r>
          </a:p>
          <a:p>
            <a:pPr marL="665798" lvl="1" indent="-231458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665798" lvl="1" indent="-231458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</a:rPr>
              <a:t>Compiler parallelizes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inner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loop   </a:t>
            </a:r>
          </a:p>
        </p:txBody>
      </p:sp>
      <p:sp>
        <p:nvSpPr>
          <p:cNvPr id="9" name="Rectangle 8"/>
          <p:cNvSpPr/>
          <p:nvPr/>
        </p:nvSpPr>
        <p:spPr>
          <a:xfrm>
            <a:off x="4558916" y="1782824"/>
            <a:ext cx="5613784" cy="2893100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sum2(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nx,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nz,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a1,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a2,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**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restrict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t1,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**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restrict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t2,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**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restrict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t)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457196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ix,iz;</a:t>
            </a:r>
          </a:p>
          <a:p>
            <a:pPr defTabSz="457196"/>
            <a:endParaRPr lang="nl-NL" sz="1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457196"/>
            <a:r>
              <a:rPr lang="nl-NL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#</a:t>
            </a:r>
            <a:r>
              <a:rPr lang="nl-NL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pragma</a:t>
            </a:r>
            <a:r>
              <a:rPr lang="nl-NL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 parallel for</a:t>
            </a:r>
          </a:p>
          <a:p>
            <a:pPr defTabSz="457196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(ix=0; ix &lt; nx; ++ix)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</a:p>
          <a:p>
            <a:pPr defTabSz="457196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(iz=0; iz &lt; nz; ++iz)</a:t>
            </a:r>
          </a:p>
          <a:p>
            <a:pPr defTabSz="457196"/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t[ix][iz] = a1*t1[ix][iz]+a2*t2[ix][iz];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9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+mn-lt"/>
              </a:rPr>
              <a:t>Resolve </a:t>
            </a:r>
            <a:r>
              <a:rPr lang="en-US" b="1" dirty="0">
                <a:latin typeface="+mn-lt"/>
              </a:rPr>
              <a:t>Errors!</a:t>
            </a:r>
            <a:endParaRPr lang="en-US" b="1" dirty="0">
              <a:solidFill>
                <a:schemeClr val="bg1"/>
              </a:solidFill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b="1" dirty="0" smtClean="0">
              <a:solidFill>
                <a:schemeClr val="bg1"/>
              </a:solidFill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Parallel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Directives</a:t>
            </a:r>
          </a:p>
          <a:p>
            <a:pPr marL="667227" lvl="1" indent="-231458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#pragma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667227" lvl="1" indent="-231458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</a:rPr>
              <a:t>Parallelize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outer loop</a:t>
            </a:r>
          </a:p>
          <a:p>
            <a:pPr marL="667227" lvl="1" indent="-231458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b="1" dirty="0" smtClean="0">
              <a:solidFill>
                <a:schemeClr val="bg1"/>
              </a:solidFill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Parallelize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inner loops </a:t>
            </a:r>
          </a:p>
          <a:p>
            <a:pPr marL="667227" lvl="1" indent="-231458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</a:rPr>
              <a:t>Resolve loop carried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depend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667227" lvl="1" indent="-231458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667227" lvl="1" indent="-231458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</a:rPr>
              <a:t>Add acc loop directive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70832" y="3298847"/>
            <a:ext cx="6222492" cy="2462213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Resit: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 parallel for 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(ix=0; ix&lt;nx; ++ix) 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defTabSz="457196"/>
            <a:r>
              <a:rPr lang="en-US" sz="1400" dirty="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 loop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(is=0; is&lt;ns; ++is)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. .</a:t>
            </a:r>
          </a:p>
          <a:p>
            <a:pPr defTabSz="457196"/>
            <a:r>
              <a:rPr lang="en-US" sz="1400" dirty="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#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 loop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(iz=0; iz&lt;nz; ++iz)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	t[ix][iz] -= sr0*tb[jr][iz]+sr*tb[jr+1][iz];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0832" y="1708797"/>
            <a:ext cx="6215611" cy="1546577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defTabSz="507995" fontAlgn="base">
              <a:spcBef>
                <a:spcPct val="0"/>
              </a:spcBef>
              <a:spcAft>
                <a:spcPct val="0"/>
              </a:spcAft>
              <a:defRPr sz="1556">
                <a:solidFill>
                  <a:srgbClr val="000000"/>
                </a:solidFill>
                <a:latin typeface="Consolas" panose="020B0609020204030204" pitchFamily="49" charset="0"/>
                <a:ea typeface="MS PGothic" pitchFamily="34" charset="-128"/>
                <a:cs typeface="Consolas" panose="020B0609020204030204" pitchFamily="49" charset="0"/>
              </a:defRPr>
            </a:lvl1pPr>
          </a:lstStyle>
          <a:p>
            <a:r>
              <a:rPr lang="en-US" sz="1350" dirty="0"/>
              <a:t>Resit (</a:t>
            </a:r>
            <a:r>
              <a:rPr lang="en-US" sz="1350" dirty="0">
                <a:solidFill>
                  <a:schemeClr val="tx2"/>
                </a:solidFill>
              </a:rPr>
              <a:t>managed</a:t>
            </a:r>
            <a:r>
              <a:rPr lang="en-US" sz="1350" dirty="0"/>
              <a:t>):</a:t>
            </a:r>
          </a:p>
          <a:p>
            <a:r>
              <a:rPr lang="en-US" sz="1350" dirty="0"/>
              <a:t>537, Accelerator kernel generated</a:t>
            </a:r>
          </a:p>
          <a:p>
            <a:r>
              <a:rPr lang="en-US" sz="1350" dirty="0"/>
              <a:t>	Generating Tesla code</a:t>
            </a:r>
          </a:p>
          <a:p>
            <a:r>
              <a:rPr lang="en-US" sz="1350" dirty="0"/>
              <a:t>	538, #pragma acc loop gang /* blockIdx.x */</a:t>
            </a:r>
          </a:p>
          <a:p>
            <a:r>
              <a:rPr lang="en-US" sz="1350" dirty="0"/>
              <a:t>	553, #pragma acc loop vector(128) /* threadIdx.x */</a:t>
            </a:r>
          </a:p>
          <a:p>
            <a:r>
              <a:rPr lang="en-US" sz="1350" dirty="0"/>
              <a:t>540, Loop carried dependence of t-&gt;-&gt; prevents parallelization</a:t>
            </a:r>
          </a:p>
          <a:p>
            <a:r>
              <a:rPr lang="en-US" sz="1350" dirty="0"/>
              <a:t>	Loop carried backward dependence of t-&gt;-&gt; </a:t>
            </a:r>
            <a:r>
              <a:rPr lang="en-US" sz="1350" dirty="0" smtClean="0"/>
              <a:t>prevents vector</a:t>
            </a:r>
            <a:endParaRPr lang="en-US" sz="1350" dirty="0"/>
          </a:p>
        </p:txBody>
      </p:sp>
      <p:cxnSp>
        <p:nvCxnSpPr>
          <p:cNvPr id="14" name="Elbow Connector 11"/>
          <p:cNvCxnSpPr/>
          <p:nvPr/>
        </p:nvCxnSpPr>
        <p:spPr>
          <a:xfrm rot="5400000">
            <a:off x="7476250" y="3527776"/>
            <a:ext cx="1917796" cy="1307975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3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1" y="0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" y="2790635"/>
            <a:ext cx="4388885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tx1"/>
                </a:solidFill>
              </a:rPr>
              <a:t>Course Syllabus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4896465" y="2016057"/>
            <a:ext cx="5751871" cy="21698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tx2"/>
                </a:solidFill>
              </a:rPr>
              <a:t>May 19: </a:t>
            </a:r>
            <a:r>
              <a:rPr lang="en-US" sz="2000" dirty="0">
                <a:solidFill>
                  <a:schemeClr val="bg1"/>
                </a:solidFill>
              </a:rPr>
              <a:t>Advanced Profiling of OpenACC Code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tx2"/>
                </a:solidFill>
              </a:rPr>
              <a:t>May 26: </a:t>
            </a:r>
            <a:r>
              <a:rPr lang="en-US" sz="2000" dirty="0">
                <a:solidFill>
                  <a:schemeClr val="bg1"/>
                </a:solidFill>
              </a:rPr>
              <a:t>Office Hours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tx2"/>
                </a:solidFill>
              </a:rPr>
              <a:t>June 2: </a:t>
            </a:r>
            <a:r>
              <a:rPr lang="en-US" sz="2000" dirty="0">
                <a:solidFill>
                  <a:schemeClr val="bg1"/>
                </a:solidFill>
              </a:rPr>
              <a:t>Advanced multi-GPU Programming with 			MPI and OpenACC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tx2"/>
                </a:solidFill>
              </a:rPr>
              <a:t>June 9: </a:t>
            </a:r>
            <a:r>
              <a:rPr lang="en-US" sz="2000" dirty="0">
                <a:solidFill>
                  <a:schemeClr val="bg1"/>
                </a:solidFill>
              </a:rPr>
              <a:t>Office Hours</a:t>
            </a:r>
          </a:p>
        </p:txBody>
      </p:sp>
      <p:sp>
        <p:nvSpPr>
          <p:cNvPr id="3" name="TextBox 2"/>
          <p:cNvSpPr txBox="1"/>
          <p:nvPr>
            <p:custDataLst>
              <p:tags r:id="rId4"/>
            </p:custDataLst>
          </p:nvPr>
        </p:nvSpPr>
        <p:spPr>
          <a:xfrm>
            <a:off x="171450" y="5636379"/>
            <a:ext cx="4725015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</a:rPr>
              <a:t>Recordings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https://developer.nvidia.com/openacc-advanced-course</a:t>
            </a:r>
          </a:p>
        </p:txBody>
      </p:sp>
      <p:sp>
        <p:nvSpPr>
          <p:cNvPr id="9" name="Rectangle 8"/>
          <p:cNvSpPr/>
          <p:nvPr>
            <p:custDataLst>
              <p:tags r:id="rId5"/>
            </p:custDataLst>
          </p:nvPr>
        </p:nvSpPr>
        <p:spPr>
          <a:xfrm>
            <a:off x="4772026" y="1887146"/>
            <a:ext cx="5876310" cy="60230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 smtClean="0"/>
              <a:t>Unified memory improves productivity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38903" y="4065462"/>
            <a:ext cx="3224204" cy="769046"/>
            <a:chOff x="5814712" y="4003549"/>
            <a:chExt cx="3745794" cy="893458"/>
          </a:xfrm>
        </p:grpSpPr>
        <p:sp>
          <p:nvSpPr>
            <p:cNvPr id="4" name="Rounded Rectangle 3"/>
            <p:cNvSpPr/>
            <p:nvPr/>
          </p:nvSpPr>
          <p:spPr>
            <a:xfrm>
              <a:off x="5814712" y="4003549"/>
              <a:ext cx="3745794" cy="893458"/>
            </a:xfrm>
            <a:prstGeom prst="roundRect">
              <a:avLst>
                <a:gd name="adj" fmla="val 8127"/>
              </a:avLst>
            </a:prstGeom>
            <a:gradFill>
              <a:gsLst>
                <a:gs pos="100000">
                  <a:schemeClr val="bg2"/>
                </a:gs>
                <a:gs pos="0">
                  <a:schemeClr val="bg2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861354" y="4045318"/>
              <a:ext cx="3652511" cy="809918"/>
            </a:xfrm>
            <a:prstGeom prst="roundRect">
              <a:avLst>
                <a:gd name="adj" fmla="val 236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79862" y="4062747"/>
              <a:ext cx="3615492" cy="775053"/>
            </a:xfrm>
            <a:prstGeom prst="rect">
              <a:avLst/>
            </a:prstGeom>
            <a:gradFill>
              <a:gsLst>
                <a:gs pos="0">
                  <a:schemeClr val="bg1">
                    <a:lumMod val="73000"/>
                    <a:lumOff val="27000"/>
                  </a:schemeClr>
                </a:gs>
                <a:gs pos="100000">
                  <a:schemeClr val="bg1">
                    <a:lumMod val="87000"/>
                    <a:lumOff val="13000"/>
                  </a:schemeClr>
                </a:gs>
                <a:gs pos="94000">
                  <a:srgbClr val="070707"/>
                </a:gs>
                <a:gs pos="29000">
                  <a:schemeClr val="bg1"/>
                </a:gs>
                <a:gs pos="28000">
                  <a:schemeClr val="bg1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916883" y="4096139"/>
              <a:ext cx="3541450" cy="708267"/>
            </a:xfrm>
            <a:prstGeom prst="rect">
              <a:avLst/>
            </a:prstGeom>
            <a:gradFill>
              <a:gsLst>
                <a:gs pos="0">
                  <a:srgbClr val="3BB478"/>
                </a:gs>
                <a:gs pos="100000">
                  <a:srgbClr val="3BB478">
                    <a:lumMod val="50000"/>
                  </a:srgb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rightRoom" dir="t"/>
            </a:scene3d>
            <a:sp3d extrusionH="76200" prstMaterial="powder"/>
          </p:spPr>
          <p:txBody>
            <a:bodyPr/>
            <a:lstStyle/>
            <a:p>
              <a:endParaRPr lang="en-US" b="1" dirty="0">
                <a:solidFill>
                  <a:srgbClr val="FFFFFF"/>
                </a:solidFill>
                <a:latin typeface="Trebuchet MS" pitchFamily="34" charset="0"/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 bwMode="auto">
          <a:xfrm>
            <a:off x="1539434" y="1788921"/>
            <a:ext cx="33647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Previous Developer View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068643" y="1788921"/>
            <a:ext cx="33647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Developer View </a:t>
            </a:r>
            <a:r>
              <a:rPr lang="en-US" sz="2000" dirty="0" smtClean="0">
                <a:solidFill>
                  <a:schemeClr val="bg1"/>
                </a:solidFill>
              </a:rPr>
              <a:t>With </a:t>
            </a:r>
            <a:r>
              <a:rPr lang="en-US" sz="2000" dirty="0">
                <a:solidFill>
                  <a:schemeClr val="bg1"/>
                </a:solidFill>
              </a:rPr>
              <a:t>Unified Memory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606351" y="3741771"/>
            <a:ext cx="0" cy="261486"/>
          </a:xfrm>
          <a:prstGeom prst="line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771741" y="3741771"/>
            <a:ext cx="0" cy="261486"/>
          </a:xfrm>
          <a:prstGeom prst="line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6194983" y="4863569"/>
            <a:ext cx="3112044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Unified Memory</a:t>
            </a:r>
            <a:endParaRPr lang="en-US" sz="12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486401" y="1873657"/>
            <a:ext cx="0" cy="3866920"/>
          </a:xfrm>
          <a:prstGeom prst="line">
            <a:avLst/>
          </a:prstGeom>
          <a:ln w="12700">
            <a:gradFill>
              <a:gsLst>
                <a:gs pos="62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395335" y="4065463"/>
            <a:ext cx="1357862" cy="769046"/>
            <a:chOff x="1285502" y="3727048"/>
            <a:chExt cx="1577527" cy="893457"/>
          </a:xfrm>
        </p:grpSpPr>
        <p:sp>
          <p:nvSpPr>
            <p:cNvPr id="15" name="Rounded Rectangle 14"/>
            <p:cNvSpPr/>
            <p:nvPr/>
          </p:nvSpPr>
          <p:spPr>
            <a:xfrm>
              <a:off x="1285502" y="3727048"/>
              <a:ext cx="1577527" cy="893457"/>
            </a:xfrm>
            <a:prstGeom prst="roundRect">
              <a:avLst>
                <a:gd name="adj" fmla="val 8127"/>
              </a:avLst>
            </a:prstGeom>
            <a:gradFill>
              <a:gsLst>
                <a:gs pos="100000">
                  <a:schemeClr val="bg2"/>
                </a:gs>
                <a:gs pos="0">
                  <a:schemeClr val="bg2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332143" y="3768818"/>
              <a:ext cx="1484245" cy="809917"/>
            </a:xfrm>
            <a:prstGeom prst="roundRect">
              <a:avLst>
                <a:gd name="adj" fmla="val 236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50652" y="3786250"/>
              <a:ext cx="1447226" cy="775052"/>
            </a:xfrm>
            <a:prstGeom prst="rect">
              <a:avLst/>
            </a:prstGeom>
            <a:gradFill>
              <a:gsLst>
                <a:gs pos="0">
                  <a:schemeClr val="bg1">
                    <a:lumMod val="73000"/>
                    <a:lumOff val="27000"/>
                  </a:schemeClr>
                </a:gs>
                <a:gs pos="100000">
                  <a:schemeClr val="bg1">
                    <a:lumMod val="87000"/>
                    <a:lumOff val="13000"/>
                  </a:schemeClr>
                </a:gs>
                <a:gs pos="94000">
                  <a:srgbClr val="070707"/>
                </a:gs>
                <a:gs pos="29000">
                  <a:schemeClr val="bg1"/>
                </a:gs>
                <a:gs pos="28000">
                  <a:schemeClr val="bg1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87673" y="3819643"/>
              <a:ext cx="1373185" cy="708267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rightRoom" dir="t"/>
            </a:scene3d>
            <a:sp3d extrusionH="76200" prstMaterial="powder"/>
          </p:spPr>
          <p:txBody>
            <a:bodyPr/>
            <a:lstStyle/>
            <a:p>
              <a:endParaRPr lang="en-US" b="1" dirty="0">
                <a:solidFill>
                  <a:srgbClr val="FFFFFF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63601" y="4065463"/>
            <a:ext cx="1357862" cy="769046"/>
            <a:chOff x="1285502" y="3727048"/>
            <a:chExt cx="1577527" cy="893457"/>
          </a:xfrm>
        </p:grpSpPr>
        <p:sp>
          <p:nvSpPr>
            <p:cNvPr id="20" name="Rounded Rectangle 19"/>
            <p:cNvSpPr/>
            <p:nvPr/>
          </p:nvSpPr>
          <p:spPr>
            <a:xfrm>
              <a:off x="1285502" y="3727048"/>
              <a:ext cx="1577527" cy="893457"/>
            </a:xfrm>
            <a:prstGeom prst="roundRect">
              <a:avLst>
                <a:gd name="adj" fmla="val 8127"/>
              </a:avLst>
            </a:prstGeom>
            <a:gradFill>
              <a:gsLst>
                <a:gs pos="100000">
                  <a:schemeClr val="bg2"/>
                </a:gs>
                <a:gs pos="0">
                  <a:schemeClr val="bg2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332143" y="3768818"/>
              <a:ext cx="1484245" cy="809917"/>
            </a:xfrm>
            <a:prstGeom prst="roundRect">
              <a:avLst>
                <a:gd name="adj" fmla="val 236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50652" y="3786250"/>
              <a:ext cx="1447226" cy="775052"/>
            </a:xfrm>
            <a:prstGeom prst="rect">
              <a:avLst/>
            </a:prstGeom>
            <a:gradFill>
              <a:gsLst>
                <a:gs pos="0">
                  <a:schemeClr val="bg1">
                    <a:lumMod val="73000"/>
                    <a:lumOff val="27000"/>
                  </a:schemeClr>
                </a:gs>
                <a:gs pos="100000">
                  <a:schemeClr val="bg1">
                    <a:lumMod val="87000"/>
                    <a:lumOff val="13000"/>
                  </a:schemeClr>
                </a:gs>
                <a:gs pos="94000">
                  <a:srgbClr val="070707"/>
                </a:gs>
                <a:gs pos="29000">
                  <a:schemeClr val="bg1"/>
                </a:gs>
                <a:gs pos="28000">
                  <a:schemeClr val="bg1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87673" y="3819643"/>
              <a:ext cx="1373185" cy="708267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rightRoom" dir="t"/>
            </a:scene3d>
            <a:sp3d extrusionH="76200" prstMaterial="powder"/>
          </p:spPr>
          <p:txBody>
            <a:bodyPr/>
            <a:lstStyle/>
            <a:p>
              <a:endParaRPr lang="en-US" b="1" dirty="0">
                <a:solidFill>
                  <a:srgbClr val="FFFFFF"/>
                </a:solidFill>
                <a:latin typeface="Trebuchet MS" pitchFamily="34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2074266" y="3741771"/>
            <a:ext cx="0" cy="261486"/>
          </a:xfrm>
          <a:prstGeom prst="line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820538" y="4449987"/>
            <a:ext cx="675721" cy="0"/>
          </a:xfrm>
          <a:prstGeom prst="line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42532" y="3741771"/>
            <a:ext cx="0" cy="261486"/>
          </a:xfrm>
          <a:prstGeom prst="line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 bwMode="auto">
          <a:xfrm>
            <a:off x="1327994" y="4863569"/>
            <a:ext cx="1492544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Memory</a:t>
            </a:r>
            <a:endParaRPr lang="en-US" sz="1200" b="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496260" y="4863569"/>
            <a:ext cx="1492544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GPU Memory</a:t>
            </a:r>
            <a:endParaRPr lang="en-US" sz="1200" b="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58" y="2630941"/>
            <a:ext cx="8112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44" y="2633595"/>
            <a:ext cx="8112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07" y="2609509"/>
            <a:ext cx="1060450" cy="110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516" y="2612164"/>
            <a:ext cx="1060450" cy="110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92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</a:t>
            </a:r>
            <a:r>
              <a:rPr lang="en-US" cap="small" dirty="0" smtClean="0"/>
              <a:t>pen</a:t>
            </a:r>
            <a:r>
              <a:rPr lang="en-US" dirty="0" smtClean="0"/>
              <a:t>ACC and Unified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+mn-lt"/>
              </a:rPr>
              <a:t>All heap allocations are in managed memory (Unified Memory Heap)</a:t>
            </a:r>
          </a:p>
          <a:p>
            <a:pPr lvl="1"/>
            <a:r>
              <a:rPr lang="en-US" dirty="0">
                <a:latin typeface="+mn-lt"/>
              </a:rPr>
              <a:t>Pointers can be used on GPU and CPU</a:t>
            </a:r>
          </a:p>
          <a:p>
            <a:endParaRPr lang="en-US" sz="2400" dirty="0" smtClean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Enabled </a:t>
            </a:r>
            <a:r>
              <a:rPr lang="en-US" sz="2400" dirty="0">
                <a:latin typeface="+mn-lt"/>
              </a:rPr>
              <a:t>with compiler switch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–ta=tesla: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managed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,…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More </a:t>
            </a:r>
            <a:r>
              <a:rPr lang="en-US" dirty="0">
                <a:latin typeface="+mn-lt"/>
              </a:rPr>
              <a:t>Info at „OpenACC and CUDA Unified Memory”, by Michael Wolfe, PGI Compiler Engineer: </a:t>
            </a:r>
            <a:r>
              <a:rPr lang="en-US" dirty="0">
                <a:latin typeface="+mn-lt"/>
                <a:hlinkClick r:id="rId2"/>
              </a:rPr>
              <a:t>https://www.pgroup.com/lit/articles/insider/v6n2a4.htm</a:t>
            </a:r>
            <a:r>
              <a:rPr lang="en-US" dirty="0">
                <a:latin typeface="+mn-lt"/>
              </a:rPr>
              <a:t> 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01391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</a:t>
            </a:r>
            <a:r>
              <a:rPr lang="en-US" cap="small" dirty="0" smtClean="0"/>
              <a:t>pen</a:t>
            </a:r>
            <a:r>
              <a:rPr lang="en-US" dirty="0" smtClean="0"/>
              <a:t>ACC and Unified Memory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need for any data clauses</a:t>
            </a:r>
          </a:p>
          <a:p>
            <a:endParaRPr lang="en-US" dirty="0" smtClean="0"/>
          </a:p>
          <a:p>
            <a:r>
              <a:rPr lang="en-US" dirty="0" smtClean="0"/>
              <a:t>No need to fully understand application data flow and allocation logic</a:t>
            </a:r>
          </a:p>
          <a:p>
            <a:endParaRPr lang="en-US" dirty="0" smtClean="0"/>
          </a:p>
          <a:p>
            <a:r>
              <a:rPr lang="en-US" dirty="0" smtClean="0"/>
              <a:t>Incremental profiler-driven acceleration possible</a:t>
            </a:r>
          </a:p>
          <a:p>
            <a:endParaRPr lang="en-US" dirty="0" smtClean="0"/>
          </a:p>
          <a:p>
            <a:r>
              <a:rPr lang="en-US" dirty="0" smtClean="0"/>
              <a:t>Outlook to GPU programming on Pascal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2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182688"/>
            <a:ext cx="9975850" cy="5254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498348" y="1782384"/>
          <a:ext cx="9684384" cy="1296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6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7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4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524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507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299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00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SUKDMIG2D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Elapsed</a:t>
                      </a:r>
                      <a:r>
                        <a:rPr lang="en-US" sz="1600" baseline="0" dirty="0"/>
                        <a:t> Time (s)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Speedup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784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CPU Only 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2x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</a:rPr>
                        <a:t> E5-2698 v3 2.30GHz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7848">
                <a:tc>
                  <a:txBody>
                    <a:bodyPr/>
                    <a:lstStyle/>
                    <a:p>
                      <a:pPr lvl="0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OpenACC </a:t>
                      </a:r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(Managed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1x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K40 GPU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4.70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7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182688"/>
            <a:ext cx="9975850" cy="5254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4271853"/>
              </p:ext>
            </p:extLst>
          </p:nvPr>
        </p:nvGraphicFramePr>
        <p:xfrm>
          <a:off x="498348" y="1782384"/>
          <a:ext cx="9684384" cy="1296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6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7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4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524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507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299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00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SUKDMIG2D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Elapsed</a:t>
                      </a:r>
                      <a:r>
                        <a:rPr lang="en-US" sz="1600" baseline="0" dirty="0"/>
                        <a:t> Time (s)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Speedup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784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CPU Only 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2x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</a:rPr>
                        <a:t> E5-2698 v3 2.30GHz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7848">
                <a:tc>
                  <a:txBody>
                    <a:bodyPr/>
                    <a:lstStyle/>
                    <a:p>
                      <a:pPr lvl="0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OpenACC </a:t>
                      </a:r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(Managed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1x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K40 GPU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4.70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96576" y="3683395"/>
            <a:ext cx="7082195" cy="39151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160" dirty="0">
                <a:solidFill>
                  <a:schemeClr val="accent4"/>
                </a:solidFill>
                <a:latin typeface="Trebuchet MS" panose="020B0603020202020204" pitchFamily="34" charset="0"/>
              </a:rPr>
              <a:t>Now optimize using the Verbose output from compiler! </a:t>
            </a:r>
          </a:p>
        </p:txBody>
      </p:sp>
      <p:cxnSp>
        <p:nvCxnSpPr>
          <p:cNvPr id="7" name="Elbow Connector 11"/>
          <p:cNvCxnSpPr>
            <a:stCxn id="5" idx="0"/>
          </p:cNvCxnSpPr>
          <p:nvPr/>
        </p:nvCxnSpPr>
        <p:spPr>
          <a:xfrm rot="16200000" flipV="1">
            <a:off x="3305703" y="2151424"/>
            <a:ext cx="779922" cy="228402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07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91"/>
            <a:r>
              <a:rPr lang="en-US" kern="0" dirty="0">
                <a:solidFill>
                  <a:schemeClr val="tx1"/>
                </a:solidFill>
              </a:rPr>
              <a:t>Optimization with </a:t>
            </a:r>
            <a:r>
              <a:rPr lang="en-US" kern="0" dirty="0" smtClean="0">
                <a:solidFill>
                  <a:schemeClr val="tx1"/>
                </a:solidFill>
              </a:rPr>
              <a:t>Data Directives</a:t>
            </a:r>
            <a:endParaRPr lang="en-US" kern="0" dirty="0">
              <a:solidFill>
                <a:schemeClr val="tx1"/>
              </a:solidFill>
            </a:endParaRPr>
          </a:p>
          <a:p>
            <a:pPr defTabSz="914391"/>
            <a:endParaRPr lang="en-US" kern="0" dirty="0">
              <a:solidFill>
                <a:schemeClr val="tx1"/>
              </a:solidFill>
            </a:endParaRPr>
          </a:p>
          <a:p>
            <a:pPr defTabSz="914391"/>
            <a:endParaRPr lang="en-US" kern="0" dirty="0">
              <a:solidFill>
                <a:schemeClr val="tx1"/>
              </a:solidFill>
            </a:endParaRPr>
          </a:p>
          <a:p>
            <a:pPr defTabSz="914391"/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7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160" b="1" dirty="0">
                <a:latin typeface="+mn-lt"/>
              </a:rPr>
              <a:t>Compile</a:t>
            </a:r>
            <a:endParaRPr lang="en-US" b="1" dirty="0">
              <a:latin typeface="+mn-lt"/>
            </a:endParaRPr>
          </a:p>
          <a:p>
            <a:pPr marL="210027" indent="-210027"/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pgcc –</a:t>
            </a:r>
            <a:r>
              <a:rPr lang="en-US" sz="162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2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                                                                   -ta=tesla:managed</a:t>
            </a: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endParaRPr lang="en-US" sz="2160" dirty="0">
              <a:latin typeface="+mn-lt"/>
              <a:cs typeface="Consolas" panose="020B06090202040302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Profile !</a:t>
            </a: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pgprof </a:t>
            </a: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&lt;managed binary&gt;</a:t>
            </a: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571495" lvl="1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23894" y="1647777"/>
            <a:ext cx="6750558" cy="3970318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==55246== Profiling result: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Time(%)      Time     Calls       Avg       Min       Max  Name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42.82%  4.03645s     23040  175.19us  121.12us  196.38us  mig2d_787_gpu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28.79%  2.71389s     23040  117.79us  80.800us  135.68us  mig2d_726_gpu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27.35%  2.57762s     69120  37.291us  33.248us  42.240us  sum2_571_gpu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1.00%  93.936ms     23040  4.0770us  3.2000us  12.992us  [CUDA memcpy HtoD]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0.04%  3.4627ms         1  3.4627ms  </a:t>
            </a:r>
            <a:r>
              <a:rPr lang="en-US" sz="99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3.4627ms  3.4627ms  </a:t>
            </a:r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resit_537_gpu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0.00%  126.14us         1  126.14us  </a:t>
            </a:r>
            <a:r>
              <a:rPr lang="en-US" sz="99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126.14us  </a:t>
            </a:r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126.14us  timeb_592_gpu</a:t>
            </a:r>
          </a:p>
          <a:p>
            <a:pPr defTabSz="457196"/>
            <a:endParaRPr lang="en-US" sz="99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==55246== API calls: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Time(%)      Time     Calls       Avg       Min       Max  Name</a:t>
            </a:r>
          </a:p>
          <a:p>
            <a:pPr defTabSz="457196"/>
            <a:r>
              <a:rPr lang="en-US" sz="108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30.16%  11.5982s    230423  50.334us     118ns  3.9101ms  cuMemFree</a:t>
            </a:r>
          </a:p>
          <a:p>
            <a:pPr defTabSz="457196"/>
            <a:r>
              <a:rPr lang="en-US" sz="108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29.21%  11.2327s    230429  48.746us  10.132us  12.821ms  cuMemAllocManaged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27.15%  10.4430s    253444  41.204us  1.0420us  3.4680ms  cuStreamSynchronize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10.42%  4.00751s    115202  34.786us  5.4290us  99.805ms  cuLaunchKernel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1.13%  433.50ms   1428513     303ns     141ns  429.42us  </a:t>
            </a:r>
            <a:r>
              <a:rPr lang="en-US" sz="108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cuPointerGetAttrib</a:t>
            </a:r>
            <a:endParaRPr lang="en-US" sz="108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0.81%  310.55ms         1  310.55ms  310.55ms  310.55ms  cuDevicePrimary…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0.71%  273.10ms     23040  11.853us  7.3210us  409.13us  cuMemcpyHtoDAsync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0.33%  125.36ms         1  125.36ms  125.36ms  125.36ms  cuDevicePrimary…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0.06%  24.165ms         1  24.165ms  24.165ms  24.165ms  cuMemHostAlloc…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0.02%  9.5668ms         1  9.5668ms  9.5668ms  9.5668ms  cuMemFreeHost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0.00%  534.34us         1  534.34us  534.34us  534.34us  cuMemAllocHost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0.00%  461.71us         1  461.71us  461.71us  461.71us  cuModuleLoad..</a:t>
            </a:r>
          </a:p>
          <a:p>
            <a:pPr defTabSz="457196"/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0.00%  363.83us         2  181.91us  180.02us  183.81us  cuMemAlloc</a:t>
            </a:r>
          </a:p>
        </p:txBody>
      </p:sp>
    </p:spTree>
    <p:extLst>
      <p:ext uri="{BB962C8B-B14F-4D97-AF65-F5344CB8AC3E}">
        <p14:creationId xmlns:p14="http://schemas.microsoft.com/office/powerpoint/2010/main" val="86540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Managed Compile</a:t>
            </a: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  <a:cs typeface="Consolas" panose="020B0609020204030204" pitchFamily="49" charset="0"/>
              </a:rPr>
              <a:t>Verbose output</a:t>
            </a: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  <a:cs typeface="Consolas" panose="020B0609020204030204" pitchFamily="49" charset="0"/>
              </a:rPr>
              <a:t>Guided enhancements</a:t>
            </a: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  <a:cs typeface="Consolas" panose="020B0609020204030204" pitchFamily="49" charset="0"/>
              </a:rPr>
              <a:t>Targeted changes</a:t>
            </a:r>
          </a:p>
          <a:p>
            <a:pPr marL="440055" lvl="1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marL="440055" lvl="1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marL="100018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Common Optimizations</a:t>
            </a: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  <a:cs typeface="Consolas" panose="020B0609020204030204" pitchFamily="49" charset="0"/>
              </a:rPr>
              <a:t>Data Movement</a:t>
            </a:r>
          </a:p>
          <a:p>
            <a:pPr marL="822960" lvl="2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+mn-lt"/>
                <a:cs typeface="Consolas" panose="020B0609020204030204" pitchFamily="49" charset="0"/>
              </a:rPr>
              <a:t>Copy, copyin, copyout</a:t>
            </a:r>
          </a:p>
          <a:p>
            <a:pPr marL="822960" lvl="2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+mn-lt"/>
                <a:cs typeface="Consolas" panose="020B0609020204030204" pitchFamily="49" charset="0"/>
              </a:rPr>
              <a:t>Create, delete</a:t>
            </a:r>
          </a:p>
          <a:p>
            <a:pPr marL="822960" lvl="2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+mn-lt"/>
                <a:cs typeface="Consolas" panose="020B0609020204030204" pitchFamily="49" charset="0"/>
              </a:rPr>
              <a:t>Update </a:t>
            </a:r>
          </a:p>
          <a:p>
            <a:pPr marL="1123946" lvl="2" indent="-231458" defTabSz="457196"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+mn-lt"/>
              <a:cs typeface="Consolas" panose="020B0609020204030204" pitchFamily="49" charset="0"/>
            </a:endParaRP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+mn-lt"/>
                <a:cs typeface="Consolas" panose="020B0609020204030204" pitchFamily="49" charset="0"/>
              </a:rPr>
              <a:t>Loop Collapse</a:t>
            </a:r>
          </a:p>
          <a:p>
            <a:pPr marL="571495" lvl="1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22035" y="1438716"/>
            <a:ext cx="6316773" cy="4413516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453, Generating update host(mig[:noff][:nxo][:nzo])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455, Generating update host(mig1[:noff][:1][:1])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459, Generating update host(mig1[:noff][:nxo][:nzo])</a:t>
            </a:r>
          </a:p>
          <a:p>
            <a:pPr defTabSz="457196"/>
            <a:endParaRPr lang="en-US" sz="117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resit: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539, Generating copyin(ttab[:ns],tb[:][:nz])</a:t>
            </a:r>
          </a:p>
          <a:p>
            <a:pPr defTabSz="457196"/>
            <a:endParaRPr lang="en-US" sz="117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sum2: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571, Generating copyin(t2[:nx][:nz],t1[:nx][:nz])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Generating </a:t>
            </a:r>
            <a:r>
              <a:rPr lang="en-US" sz="117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copyout(t[:nx][:nz])</a:t>
            </a:r>
          </a:p>
          <a:p>
            <a:pPr defTabSz="457196"/>
            <a:endParaRPr lang="en-US" sz="117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mig2d: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721, Generating </a:t>
            </a:r>
            <a:r>
              <a:rPr lang="en-US" sz="117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copy(ampt1[nxtf:nxte-nxtf+1][:])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copyin(cssum[nxtf:nxte-nxtf+1][:],tvsum[nxtf:nxte-nxtf+1][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</a:t>
            </a:r>
            <a:r>
              <a:rPr lang="en-US" sz="117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copy(tmt[nxtf:nxte-nxtf+1][:],ampti[nxtf:nxte-nxtf+1][:])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copyin(pb[:][:])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</a:t>
            </a:r>
            <a:r>
              <a:rPr lang="en-US" sz="117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copy(ampt[nxtf:nxte-nxtf+1][:])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copyin(cs0b[:][:],angb[:][:])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</a:t>
            </a:r>
            <a:r>
              <a:rPr lang="en-US" sz="117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copy(zpt[nxtf:nxte-nxtf+1])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782, Generating </a:t>
            </a:r>
            <a:r>
              <a:rPr lang="en-US" sz="117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copy(mig1[nxf:nxe-nxf+1][:])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copyin(ampt1[:][:], tb[:][:], tsum[:][:], ampt[:][:], ...         	Generating </a:t>
            </a:r>
            <a:r>
              <a:rPr lang="en-US" sz="117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copy(mig[nxf:nxe-nxf+1][:])</a:t>
            </a:r>
          </a:p>
          <a:p>
            <a:pPr defTabSz="457196"/>
            <a:r>
              <a:rPr lang="en-US" sz="117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copyin(zpt[:])</a:t>
            </a:r>
          </a:p>
        </p:txBody>
      </p:sp>
    </p:spTree>
    <p:extLst>
      <p:ext uri="{BB962C8B-B14F-4D97-AF65-F5344CB8AC3E}">
        <p14:creationId xmlns:p14="http://schemas.microsoft.com/office/powerpoint/2010/main" val="35277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Data Movement</a:t>
            </a: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Analyze data flow in </a:t>
            </a:r>
            <a:r>
              <a:rPr lang="en-US" sz="1760" dirty="0" smtClean="0">
                <a:latin typeface="+mn-lt"/>
                <a:cs typeface="Consolas" panose="020B0609020204030204" pitchFamily="49" charset="0"/>
              </a:rPr>
              <a:t>application</a:t>
            </a: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Explicitly use data </a:t>
            </a:r>
            <a:r>
              <a:rPr lang="en-US" sz="1760" dirty="0" smtClean="0">
                <a:latin typeface="+mn-lt"/>
                <a:cs typeface="Consolas" panose="020B0609020204030204" pitchFamily="49" charset="0"/>
              </a:rPr>
              <a:t>directives</a:t>
            </a: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marL="25574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Move data directive to </a:t>
            </a:r>
            <a:r>
              <a:rPr lang="en-US" sz="2160" b="1" i="1" dirty="0">
                <a:latin typeface="+mn-lt"/>
                <a:cs typeface="Consolas" panose="020B0609020204030204" pitchFamily="49" charset="0"/>
              </a:rPr>
              <a:t>main</a:t>
            </a: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Create only when </a:t>
            </a:r>
            <a:r>
              <a:rPr lang="en-US" sz="1760" dirty="0" smtClean="0">
                <a:latin typeface="+mn-lt"/>
                <a:cs typeface="Consolas" panose="020B0609020204030204" pitchFamily="49" charset="0"/>
              </a:rPr>
              <a:t>possible</a:t>
            </a: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 err="1" smtClean="0">
                <a:latin typeface="+mn-lt"/>
                <a:cs typeface="Consolas" panose="020B0609020204030204" pitchFamily="49" charset="0"/>
              </a:rPr>
              <a:t>Copyin</a:t>
            </a:r>
            <a:r>
              <a:rPr lang="en-US" sz="1760" dirty="0" smtClean="0">
                <a:latin typeface="+mn-lt"/>
                <a:cs typeface="Consolas" panose="020B0609020204030204" pitchFamily="49" charset="0"/>
              </a:rPr>
              <a:t> </a:t>
            </a:r>
            <a:r>
              <a:rPr lang="en-US" sz="1760" dirty="0">
                <a:latin typeface="+mn-lt"/>
                <a:cs typeface="Consolas" panose="020B0609020204030204" pitchFamily="49" charset="0"/>
              </a:rPr>
              <a:t>move data to GPU</a:t>
            </a: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Update to move data to host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81826" y="1805685"/>
            <a:ext cx="5613784" cy="3108543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1400" dirty="0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main:</a:t>
            </a:r>
          </a:p>
          <a:p>
            <a:pPr defTabSz="457196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enter data create(tb,pb,cs0b,ang0)</a:t>
            </a:r>
          </a:p>
          <a:p>
            <a:pPr defTabSz="457196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enter data create(tt,tsum) </a:t>
            </a:r>
          </a:p>
          <a:p>
            <a:pPr defTabSz="457196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enter data copyin(mig, ttab)</a:t>
            </a:r>
          </a:p>
          <a:p>
            <a:pPr defTabSz="457196"/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enter data create(tvsum,csum ) </a:t>
            </a:r>
          </a:p>
          <a:p>
            <a:pPr defTabSz="457196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enter data copyin(cs, tv) </a:t>
            </a:r>
          </a:p>
          <a:p>
            <a:pPr defTabSz="457196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enter data copyin(mig1)</a:t>
            </a:r>
          </a:p>
          <a:p>
            <a:pPr defTabSz="457196"/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 processing:</a:t>
            </a:r>
          </a:p>
          <a:p>
            <a:pPr defTabSz="457196"/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update host(mig)</a:t>
            </a:r>
          </a:p>
          <a:p>
            <a:pPr defTabSz="457196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update host(mig1)</a:t>
            </a:r>
          </a:p>
          <a:p>
            <a:pPr defTabSz="457196"/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69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Data Movement</a:t>
            </a: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Explicitly use present for </a:t>
            </a:r>
            <a:endParaRPr lang="en-US" sz="1760" dirty="0" smtClean="0">
              <a:latin typeface="+mn-lt"/>
              <a:cs typeface="Consolas" panose="020B0609020204030204" pitchFamily="49" charset="0"/>
            </a:endParaRP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 smtClean="0">
                <a:latin typeface="+mn-lt"/>
                <a:cs typeface="Consolas" panose="020B0609020204030204" pitchFamily="49" charset="0"/>
              </a:rPr>
              <a:t>data </a:t>
            </a:r>
            <a:r>
              <a:rPr lang="en-US" sz="1760" dirty="0">
                <a:latin typeface="+mn-lt"/>
                <a:cs typeface="Consolas" panose="020B0609020204030204" pitchFamily="49" charset="0"/>
              </a:rPr>
              <a:t>already on GPU!</a:t>
            </a:r>
          </a:p>
          <a:p>
            <a:pPr marL="435769" lvl="1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Collapse</a:t>
            </a:r>
            <a:endParaRPr lang="en-US" sz="2160" dirty="0">
              <a:latin typeface="+mn-lt"/>
              <a:cs typeface="Consolas" panose="020B0609020204030204" pitchFamily="49" charset="0"/>
            </a:endParaRP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Increase the threads nx*nz</a:t>
            </a:r>
          </a:p>
          <a:p>
            <a:pPr lvl="1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60" b="1" dirty="0">
                <a:latin typeface="+mn-lt"/>
              </a:rPr>
              <a:t>Present</a:t>
            </a:r>
          </a:p>
          <a:p>
            <a:pPr marL="671513" lvl="1" indent="-231458">
              <a:spcBef>
                <a:spcPts val="0"/>
              </a:spcBef>
              <a:spcAft>
                <a:spcPts val="0"/>
              </a:spcAft>
            </a:pPr>
            <a:r>
              <a:rPr lang="en-US" sz="1760" dirty="0">
                <a:latin typeface="+mn-lt"/>
              </a:rPr>
              <a:t>Data is already on the GPU</a:t>
            </a:r>
          </a:p>
          <a:p>
            <a:pPr marL="671513" lvl="1" indent="-231458">
              <a:spcBef>
                <a:spcPts val="0"/>
              </a:spcBef>
              <a:spcAft>
                <a:spcPts val="0"/>
              </a:spcAft>
            </a:pPr>
            <a:r>
              <a:rPr lang="en-US" sz="1760" dirty="0">
                <a:latin typeface="+mn-lt"/>
              </a:rPr>
              <a:t>Prevent data movement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13779" y="2784092"/>
            <a:ext cx="5852553" cy="2893100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sum2(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nx,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nz,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a1,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a2,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**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restrict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t1,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**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restrict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t2,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**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restrict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t)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457196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ix,iz;</a:t>
            </a:r>
          </a:p>
          <a:p>
            <a:pPr defTabSz="457196"/>
            <a:endParaRPr lang="nl-NL" sz="1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457196"/>
            <a:r>
              <a:rPr lang="nl-NL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#</a:t>
            </a:r>
            <a:r>
              <a:rPr lang="nl-NL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pragma</a:t>
            </a:r>
            <a:r>
              <a:rPr lang="nl-NL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FFFFFF"/>
                </a:solidFill>
              </a:rPr>
              <a:t>#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 parallel for 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collapse(2) present(t1,t2,t)</a:t>
            </a:r>
          </a:p>
          <a:p>
            <a:pPr defTabSz="457196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(ix=0; ix &lt; nx; ++ix)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</a:p>
          <a:p>
            <a:pPr defTabSz="457196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(iz=0; iz &lt; nz; ++iz)</a:t>
            </a:r>
          </a:p>
          <a:p>
            <a:pPr defTabSz="457196"/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t[ix][iz] = a1*t1[ix][iz]+a2*t2[ix][iz];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29199" y="1870785"/>
            <a:ext cx="5837133" cy="757130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144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sum2: (</a:t>
            </a:r>
            <a:r>
              <a:rPr lang="en-US" sz="144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managed</a:t>
            </a:r>
            <a:r>
              <a:rPr lang="en-US" sz="144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defTabSz="457196"/>
            <a:r>
              <a:rPr lang="en-US" sz="144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571, Generating </a:t>
            </a:r>
            <a:r>
              <a:rPr lang="en-US" sz="144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copyin(t2[:nx][:nz],t1[:nx][:nz])</a:t>
            </a:r>
          </a:p>
          <a:p>
            <a:pPr defTabSz="457196"/>
            <a:r>
              <a:rPr lang="en-US" sz="144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Generating </a:t>
            </a:r>
            <a:r>
              <a:rPr lang="en-US" sz="144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copyout(t[:nx][:nz])</a:t>
            </a:r>
          </a:p>
        </p:txBody>
      </p:sp>
    </p:spTree>
    <p:extLst>
      <p:ext uri="{BB962C8B-B14F-4D97-AF65-F5344CB8AC3E}">
        <p14:creationId xmlns:p14="http://schemas.microsoft.com/office/powerpoint/2010/main" val="52457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1: Ty </a:t>
            </a:r>
            <a:r>
              <a:rPr lang="en-US" dirty="0" smtClean="0"/>
              <a:t>McKercher, </a:t>
            </a:r>
            <a:r>
              <a:rPr lang="en-US" dirty="0"/>
              <a:t>NVIDIA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481662" y="839287"/>
            <a:ext cx="7654338" cy="982855"/>
          </a:xfrm>
        </p:spPr>
        <p:txBody>
          <a:bodyPr/>
          <a:lstStyle/>
          <a:p>
            <a:r>
              <a:rPr lang="en-US" dirty="0"/>
              <a:t>Advanced Profiling of O</a:t>
            </a:r>
            <a:r>
              <a:rPr lang="en-US" cap="small" dirty="0"/>
              <a:t>pen</a:t>
            </a:r>
            <a:r>
              <a:rPr lang="en-US" dirty="0"/>
              <a:t>acc Code</a:t>
            </a:r>
          </a:p>
        </p:txBody>
      </p:sp>
    </p:spTree>
    <p:extLst>
      <p:ext uri="{BB962C8B-B14F-4D97-AF65-F5344CB8AC3E}">
        <p14:creationId xmlns:p14="http://schemas.microsoft.com/office/powerpoint/2010/main" val="428839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Data Movement</a:t>
            </a: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 smtClean="0">
                <a:latin typeface="+mn-lt"/>
                <a:cs typeface="Consolas" panose="020B0609020204030204" pitchFamily="49" charset="0"/>
              </a:rPr>
              <a:t>Move large data transfers to </a:t>
            </a: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 smtClean="0">
                <a:latin typeface="+mn-lt"/>
                <a:cs typeface="Consolas" panose="020B0609020204030204" pitchFamily="49" charset="0"/>
              </a:rPr>
              <a:t>main </a:t>
            </a:r>
            <a:r>
              <a:rPr lang="en-US" sz="1560" dirty="0" smtClean="0">
                <a:latin typeface="+mn-lt"/>
                <a:cs typeface="Consolas" panose="020B0609020204030204" pitchFamily="49" charset="0"/>
              </a:rPr>
              <a:t>i.e. mig</a:t>
            </a:r>
            <a:r>
              <a:rPr lang="en-US" sz="1560" dirty="0">
                <a:latin typeface="+mn-lt"/>
                <a:cs typeface="Consolas" panose="020B0609020204030204" pitchFamily="49" charset="0"/>
              </a:rPr>
              <a:t>, </a:t>
            </a:r>
            <a:r>
              <a:rPr lang="en-US" sz="1560" dirty="0" smtClean="0">
                <a:latin typeface="+mn-lt"/>
                <a:cs typeface="Consolas" panose="020B0609020204030204" pitchFamily="49" charset="0"/>
              </a:rPr>
              <a:t>mig1</a:t>
            </a:r>
            <a:endParaRPr lang="en-US" sz="1560" dirty="0">
              <a:latin typeface="+mn-lt"/>
              <a:cs typeface="Consolas" panose="020B0609020204030204" pitchFamily="49" charset="0"/>
            </a:endParaRPr>
          </a:p>
          <a:p>
            <a:pPr marL="1119660" lvl="2" indent="-231458" defTabSz="457196">
              <a:spcBef>
                <a:spcPct val="0"/>
              </a:spcBef>
              <a:spcAft>
                <a:spcPct val="0"/>
              </a:spcAft>
            </a:pPr>
            <a:endParaRPr lang="en-US" sz="1560" dirty="0">
              <a:latin typeface="+mn-lt"/>
              <a:cs typeface="Consolas" panose="020B0609020204030204" pitchFamily="49" charset="0"/>
            </a:endParaRP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Minimize Copyin, Copyout</a:t>
            </a: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 smtClean="0">
                <a:latin typeface="+mn-lt"/>
                <a:cs typeface="Consolas" panose="020B0609020204030204" pitchFamily="49" charset="0"/>
              </a:rPr>
              <a:t>Maximize Create, Present</a:t>
            </a: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marL="1123946" lvl="2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560" dirty="0" smtClean="0">
                <a:latin typeface="+mn-lt"/>
                <a:cs typeface="Consolas" panose="020B0609020204030204" pitchFamily="49" charset="0"/>
              </a:rPr>
              <a:t>Prevents data transfers</a:t>
            </a:r>
            <a:endParaRPr lang="en-US" sz="1560" dirty="0">
              <a:latin typeface="+mn-lt"/>
              <a:cs typeface="Consolas" panose="020B0609020204030204" pitchFamily="49" charset="0"/>
            </a:endParaRPr>
          </a:p>
          <a:p>
            <a:pPr marL="687388" lvl="2" indent="-230188" defTabSz="457196">
              <a:spcBef>
                <a:spcPct val="0"/>
              </a:spcBef>
              <a:spcAft>
                <a:spcPct val="0"/>
              </a:spcAft>
            </a:pPr>
            <a:endParaRPr lang="en-US" sz="1560" dirty="0" smtClean="0">
              <a:latin typeface="+mn-lt"/>
              <a:cs typeface="Consolas" panose="020B0609020204030204" pitchFamily="49" charset="0"/>
            </a:endParaRPr>
          </a:p>
          <a:p>
            <a:pPr marL="687388" lvl="2" indent="-230188" defTabSz="457196">
              <a:spcBef>
                <a:spcPct val="0"/>
              </a:spcBef>
              <a:spcAft>
                <a:spcPct val="0"/>
              </a:spcAft>
            </a:pPr>
            <a:r>
              <a:rPr lang="en-US" sz="1560" dirty="0" smtClean="0">
                <a:latin typeface="+mn-lt"/>
                <a:cs typeface="Consolas" panose="020B0609020204030204" pitchFamily="49" charset="0"/>
              </a:rPr>
              <a:t>Use Copyin, Copyout, Copy </a:t>
            </a:r>
          </a:p>
          <a:p>
            <a:pPr marL="687388" lvl="2" indent="-230188" defTabSz="457196">
              <a:spcBef>
                <a:spcPct val="0"/>
              </a:spcBef>
              <a:spcAft>
                <a:spcPct val="0"/>
              </a:spcAft>
            </a:pPr>
            <a:r>
              <a:rPr lang="en-US" sz="1560" dirty="0" smtClean="0">
                <a:latin typeface="+mn-lt"/>
                <a:cs typeface="Consolas" panose="020B0609020204030204" pitchFamily="49" charset="0"/>
              </a:rPr>
              <a:t>only when data changes!</a:t>
            </a:r>
          </a:p>
          <a:p>
            <a:pPr marL="687388" lvl="2" indent="-230188" defTabSz="457196">
              <a:spcBef>
                <a:spcPct val="0"/>
              </a:spcBef>
              <a:spcAft>
                <a:spcPct val="0"/>
              </a:spcAft>
            </a:pPr>
            <a:endParaRPr lang="en-US" sz="1560" dirty="0">
              <a:latin typeface="+mn-lt"/>
              <a:cs typeface="Consolas" panose="020B0609020204030204" pitchFamily="49" charset="0"/>
            </a:endParaRP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Delete happens when </a:t>
            </a:r>
            <a:endParaRPr lang="en-US" sz="1760" dirty="0" smtClean="0">
              <a:latin typeface="+mn-lt"/>
              <a:cs typeface="Consolas" panose="020B0609020204030204" pitchFamily="49" charset="0"/>
            </a:endParaRP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 smtClean="0">
                <a:latin typeface="+mn-lt"/>
                <a:cs typeface="Consolas" panose="020B0609020204030204" pitchFamily="49" charset="0"/>
              </a:rPr>
              <a:t>leaving </a:t>
            </a:r>
            <a:r>
              <a:rPr lang="en-US" sz="1760" dirty="0">
                <a:latin typeface="+mn-lt"/>
                <a:cs typeface="Consolas" panose="020B0609020204030204" pitchFamily="49" charset="0"/>
              </a:rPr>
              <a:t>scope</a:t>
            </a: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68062" y="3866956"/>
            <a:ext cx="6257652" cy="1815882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mig2d(</a:t>
            </a:r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restrict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trace, </a:t>
            </a:r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nt, </a:t>
            </a:r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ft,...)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defTabSz="457196"/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#pragma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 data 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copyin(trace[0:nz],trf[0:nt+2*mtmax]) \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present(</a:t>
            </a:r>
            <a:r>
              <a:rPr lang="da-DK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mig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mig1, tb,tsum,tvsum,cssum,pb,... \   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create(tmt[0:nxt][0:nzt], ampt[0:nxt][0:nzt],... 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a-DK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da-DK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88823" y="1578060"/>
            <a:ext cx="6236890" cy="2123658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mig2d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defTabSz="457196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721, Generating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copy(ampt1[nxtf:nxte-nxtf+1][:])</a:t>
            </a:r>
          </a:p>
          <a:p>
            <a:pPr defTabSz="457196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copyin(cssum[nxtf:nxte-nxtf+1][:],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tvsum[...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copy(tmt[nxtf:nxte-nxtf+1][:],</a:t>
            </a:r>
            <a:r>
              <a:rPr lang="en-US" sz="1200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ampti[...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196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copyin(pb[:][:])</a:t>
            </a:r>
          </a:p>
          <a:p>
            <a:pPr defTabSz="457196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copy(ampt[nxtf:nxte-nxtf+1][:])</a:t>
            </a:r>
          </a:p>
          <a:p>
            <a:pPr defTabSz="457196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copyin(cs0b[:][:],angb[:][:])</a:t>
            </a:r>
          </a:p>
          <a:p>
            <a:pPr defTabSz="457196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copy(zpt[nxtf:nxte-nxtf+1])</a:t>
            </a:r>
          </a:p>
          <a:p>
            <a:pPr defTabSz="457196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782, Generating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copy(mig1[nxf:nxe-nxf+1][:])</a:t>
            </a:r>
          </a:p>
          <a:p>
            <a:pPr defTabSz="457196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Generating copyin(ampt1[:][:], tb[:][:], tsum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[:][:],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        	Generating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copy(mig[nxf:nxe-nxf+1</a:t>
            </a:r>
            <a:r>
              <a:rPr lang="en-US" sz="1200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][:])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5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Data Movement</a:t>
            </a: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Use present for data already </a:t>
            </a: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on GPU!</a:t>
            </a: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endParaRPr lang="en-US" sz="1760" b="1" dirty="0">
              <a:latin typeface="+mn-lt"/>
              <a:cs typeface="Consolas" panose="020B06090202040302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Collapse</a:t>
            </a:r>
            <a:endParaRPr lang="en-US" sz="2160" dirty="0">
              <a:latin typeface="+mn-lt"/>
              <a:cs typeface="Consolas" panose="020B0609020204030204" pitchFamily="49" charset="0"/>
            </a:endParaRPr>
          </a:p>
          <a:p>
            <a:pPr marL="621507" lvl="1" indent="-210027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Increase the threads nx*ns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160" b="1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60" b="1" dirty="0">
                <a:latin typeface="+mn-lt"/>
              </a:rPr>
              <a:t>Present</a:t>
            </a:r>
          </a:p>
          <a:p>
            <a:pPr marL="621507" lvl="1" indent="-210027">
              <a:spcBef>
                <a:spcPts val="0"/>
              </a:spcBef>
              <a:spcAft>
                <a:spcPts val="0"/>
              </a:spcAft>
            </a:pPr>
            <a:r>
              <a:rPr lang="en-US" sz="1764" dirty="0">
                <a:latin typeface="+mn-lt"/>
              </a:rPr>
              <a:t>Data is already on the </a:t>
            </a:r>
            <a:r>
              <a:rPr lang="en-US" sz="1764" dirty="0" smtClean="0">
                <a:latin typeface="+mn-lt"/>
              </a:rPr>
              <a:t>GPU </a:t>
            </a:r>
            <a:endParaRPr lang="en-US" sz="1764" dirty="0">
              <a:latin typeface="+mn-lt"/>
            </a:endParaRPr>
          </a:p>
          <a:p>
            <a:pPr marL="621507" lvl="1" indent="-210027">
              <a:spcBef>
                <a:spcPts val="0"/>
              </a:spcBef>
              <a:spcAft>
                <a:spcPts val="0"/>
              </a:spcAft>
            </a:pPr>
            <a:r>
              <a:rPr lang="en-US" sz="1764" dirty="0">
                <a:latin typeface="+mn-lt"/>
              </a:rPr>
              <a:t>Prevent data movement </a:t>
            </a:r>
          </a:p>
          <a:p>
            <a:pPr lvl="1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20805" y="2557081"/>
            <a:ext cx="6145528" cy="2677656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resit: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pPr defTabSz="457196"/>
            <a:r>
              <a:rPr lang="en-US" sz="1400" dirty="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 parallel for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collapse(2) present(tb, ttab) 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(ix=0; ix&lt;nx; ++ix) 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(is=0; is&lt;ns; ++is)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defTabSz="457196"/>
            <a:r>
              <a:rPr lang="en-US" sz="1400" dirty="0" smtClean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#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 loop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</a:t>
            </a:r>
            <a:r>
              <a:rPr lang="en-US" sz="1400" dirty="0">
                <a:solidFill>
                  <a:srgbClr val="0033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(iz=0; iz&lt;nz; ++iz)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	t[ix][iz]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-= sr0*tb[jr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][iz]+sr*tb[jr+1][iz];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20804" y="1870788"/>
            <a:ext cx="6152253" cy="535531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144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Resit: (</a:t>
            </a:r>
            <a:r>
              <a:rPr lang="en-US" sz="144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managed</a:t>
            </a:r>
            <a:r>
              <a:rPr lang="en-US" sz="144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defTabSz="457196"/>
            <a:r>
              <a:rPr lang="en-US" sz="144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539, Generating</a:t>
            </a:r>
            <a:r>
              <a:rPr lang="en-US" sz="144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copyin(ttab[:ns],tb[:][:nz])</a:t>
            </a:r>
          </a:p>
        </p:txBody>
      </p:sp>
    </p:spTree>
    <p:extLst>
      <p:ext uri="{BB962C8B-B14F-4D97-AF65-F5344CB8AC3E}">
        <p14:creationId xmlns:p14="http://schemas.microsoft.com/office/powerpoint/2010/main" val="297352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Data Movement</a:t>
            </a:r>
          </a:p>
          <a:p>
            <a:pPr marL="667227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mig, mig1 data large</a:t>
            </a:r>
          </a:p>
          <a:p>
            <a:pPr marL="1119660" lvl="2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560" dirty="0">
                <a:latin typeface="+mn-lt"/>
                <a:cs typeface="Consolas" panose="020B0609020204030204" pitchFamily="49" charset="0"/>
              </a:rPr>
              <a:t>Move to main</a:t>
            </a:r>
          </a:p>
          <a:p>
            <a:pPr marL="1119660" lvl="2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560" dirty="0">
                <a:latin typeface="+mn-lt"/>
                <a:cs typeface="Consolas" panose="020B0609020204030204" pitchFamily="49" charset="0"/>
              </a:rPr>
              <a:t>Copyin at start</a:t>
            </a:r>
          </a:p>
          <a:p>
            <a:pPr marL="1119660" lvl="2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560" dirty="0">
                <a:latin typeface="+mn-lt"/>
                <a:cs typeface="Consolas" panose="020B0609020204030204" pitchFamily="49" charset="0"/>
              </a:rPr>
              <a:t>Mark as present</a:t>
            </a:r>
          </a:p>
          <a:p>
            <a:pPr marL="1119660" lvl="2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560" dirty="0">
                <a:latin typeface="+mn-lt"/>
                <a:cs typeface="Consolas" panose="020B0609020204030204" pitchFamily="49" charset="0"/>
              </a:rPr>
              <a:t>Copyout for snapshots</a:t>
            </a:r>
          </a:p>
          <a:p>
            <a:pPr marL="1119660" lvl="2" indent="-231458" defTabSz="457196">
              <a:spcBef>
                <a:spcPct val="0"/>
              </a:spcBef>
              <a:spcAft>
                <a:spcPct val="0"/>
              </a:spcAft>
            </a:pPr>
            <a:endParaRPr lang="en-US" sz="1560" dirty="0">
              <a:latin typeface="+mn-lt"/>
              <a:cs typeface="Consolas" panose="020B0609020204030204" pitchFamily="49" charset="0"/>
            </a:endParaRP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Minimize Copyin, Copyout</a:t>
            </a: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Use create</a:t>
            </a:r>
          </a:p>
          <a:p>
            <a:pPr marL="1123946" lvl="2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560" dirty="0">
                <a:latin typeface="+mn-lt"/>
                <a:cs typeface="Consolas" panose="020B0609020204030204" pitchFamily="49" charset="0"/>
              </a:rPr>
              <a:t>Prevents copy in/out</a:t>
            </a:r>
          </a:p>
          <a:p>
            <a:pPr marL="1123946" lvl="2" indent="-231458" defTabSz="457196">
              <a:spcBef>
                <a:spcPct val="0"/>
              </a:spcBef>
              <a:spcAft>
                <a:spcPct val="0"/>
              </a:spcAft>
            </a:pPr>
            <a:endParaRPr lang="en-US" sz="1560" dirty="0">
              <a:latin typeface="+mn-lt"/>
              <a:cs typeface="Consolas" panose="020B0609020204030204" pitchFamily="49" charset="0"/>
            </a:endParaRP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r>
              <a:rPr lang="en-US" sz="1760" dirty="0">
                <a:latin typeface="+mn-lt"/>
                <a:cs typeface="Consolas" panose="020B0609020204030204" pitchFamily="49" charset="0"/>
              </a:rPr>
              <a:t>Delete happens when leaving scope</a:t>
            </a:r>
          </a:p>
          <a:p>
            <a:pPr marL="671513" lvl="1" indent="-231458" defTabSz="457196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37580" y="1811725"/>
            <a:ext cx="5675151" cy="3539430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mig2d(</a:t>
            </a:r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restrict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trace, </a:t>
            </a:r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nt, </a:t>
            </a:r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ft,...)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defTabSz="457196"/>
            <a:r>
              <a:rPr lang="da-DK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#pragma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 data 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copyin(trace[0:nz],trf[0:nt+2*mtmax]) \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present(</a:t>
            </a:r>
            <a:r>
              <a:rPr lang="da-DK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mig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mig1, tb,tsum,tvsum,cssum,pb,... \   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create(tmt[0:nxt][0:nzt], ampt[0:nxt][0:nzt],... 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defTabSz="457196"/>
            <a:r>
              <a:rPr lang="nl-NL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#</a:t>
            </a:r>
            <a:r>
              <a:rPr lang="nl-NL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pragma</a:t>
            </a:r>
            <a:r>
              <a:rPr lang="nl-NL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 parallel for</a:t>
            </a:r>
          </a:p>
          <a:p>
            <a:pPr defTabSz="457196"/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for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(ix=nxtf; ix &lt;= nxte; ++ix) {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pPr defTabSz="457196"/>
            <a:r>
              <a:rPr lang="nl-NL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#</a:t>
            </a:r>
            <a:r>
              <a:rPr lang="nl-NL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pragma</a:t>
            </a:r>
            <a:r>
              <a:rPr lang="nl-NL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 loop</a:t>
            </a:r>
          </a:p>
          <a:p>
            <a:pPr defTabSz="457196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(iz=izt0; iz &lt; nzt; ++iz) {</a:t>
            </a:r>
          </a:p>
          <a:p>
            <a:pPr defTabSz="457196"/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707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99516" y="5571837"/>
            <a:ext cx="9976104" cy="525463"/>
          </a:xfrm>
        </p:spPr>
        <p:txBody>
          <a:bodyPr/>
          <a:lstStyle/>
          <a:p>
            <a:r>
              <a:rPr lang="en-US" dirty="0" smtClean="0"/>
              <a:t>No longer compiling with :managed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870785"/>
            <a:ext cx="3111185" cy="3951176"/>
          </a:xfrm>
        </p:spPr>
        <p:txBody>
          <a:bodyPr>
            <a:noAutofit/>
          </a:bodyPr>
          <a:lstStyle/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Compile</a:t>
            </a: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pgcc –acc -ta=tesla</a:t>
            </a: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endParaRPr lang="en-US" sz="2160" b="1" dirty="0">
              <a:latin typeface="+mn-lt"/>
              <a:cs typeface="Consolas" panose="020B06090202040302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Profile</a:t>
            </a: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pgprof </a:t>
            </a: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&lt;tesla binary&gt;</a:t>
            </a: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62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ig2d</a:t>
            </a:r>
            <a:r>
              <a:rPr lang="en-US" sz="1620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20" dirty="0">
                <a:latin typeface="+mn-lt"/>
                <a:cs typeface="Courier New" panose="02070309020205020404" pitchFamily="49" charset="0"/>
              </a:rPr>
              <a:t>and </a:t>
            </a: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62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um2</a:t>
            </a:r>
            <a:r>
              <a:rPr lang="en-US" sz="1620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20" dirty="0">
                <a:latin typeface="+mn-lt"/>
                <a:cs typeface="Courier New" panose="02070309020205020404" pitchFamily="49" charset="0"/>
              </a:rPr>
              <a:t>about the same.</a:t>
            </a: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endParaRPr lang="en-US" sz="1620" dirty="0">
              <a:latin typeface="+mn-lt"/>
              <a:cs typeface="Courier New" panose="02070309020205020404" pitchFamily="49" charset="0"/>
            </a:endParaRPr>
          </a:p>
          <a:p>
            <a:pPr marL="257175" indent="-257175" defTabSz="457196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20" dirty="0">
                <a:latin typeface="+mn-lt"/>
                <a:cs typeface="Courier New" panose="02070309020205020404" pitchFamily="49" charset="0"/>
              </a:rPr>
              <a:t>cuAllocManged (11s) removed.</a:t>
            </a:r>
          </a:p>
          <a:p>
            <a:pPr marL="257175" indent="-257175" defTabSz="457196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sz="1620" dirty="0">
              <a:latin typeface="+mn-lt"/>
              <a:cs typeface="Courier New" panose="02070309020205020404" pitchFamily="49" charset="0"/>
            </a:endParaRPr>
          </a:p>
          <a:p>
            <a:pPr marL="257175" indent="-257175" defTabSz="457196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20" dirty="0">
                <a:latin typeface="+mn-lt"/>
                <a:cs typeface="Courier New" panose="02070309020205020404" pitchFamily="49" charset="0"/>
              </a:rPr>
              <a:t>cuMemFree (11.5s) reduced to milliseconds.</a:t>
            </a: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571495" lvl="1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23894" y="1870786"/>
            <a:ext cx="6750558" cy="3596369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==2242== Profiling result: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Time(%)      Time     Calls       Avg       Min       Max  Name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41.54%  3.95071s     23040  171.47us  118.88us  192.61us  mig2d_787_gpu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27.91%  2.65415s     23040  115.20us  78.241us  133.09us  mig2d_726_gpu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26.27%  2.49826s     69120  36.143us  32.768us  40.416us  sum2_569_gpu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2.88%  274.19ms     69132  3.9660us  3.5520us  13.120us  __pgi_uacc_cuda_fill_32_gpu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1.35%  128.68ms     46088  2.7920us  2.4960us  1.6815ms  [CUDA memcpy HtoD]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0.04%  3.4187ms         1  3.4187ms  3.4187ms  3.4187ms  resit_535_gpu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0.00%  226.15us         2  113.07us  2.4640us  223.68us  [CUDA memcpy DtoH]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0.00%  123.43us         1  123.43us  123.43us  123.43us  timeb_592_gpu</a:t>
            </a:r>
          </a:p>
          <a:p>
            <a:pPr defTabSz="457196"/>
            <a:endParaRPr lang="en-US" sz="99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==2242== API calls: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Time(%)      Time     Calls       Avg       Min       Max  Name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85.89%  9.71880s    138246  70.300us  1.8870us  3.4228ms  cuStreamSynchronize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7.69%  869.62ms    184334  4.7170us  3.4420us  452.72us  cuLaunchKernel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2.94%  333.00ms         1  333.00ms  333.00ms  333.00ms  cuDevicePrimaryCtxRetain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1.75%  197.59ms     46088  4.2870us  2.8370us  426.78us  cuMemcpyHtoDAsync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1.15%  130.58ms         1  130.58ms  </a:t>
            </a:r>
            <a:r>
              <a:rPr lang="en-US" sz="99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130.58ms  130.58ms  </a:t>
            </a:r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cuDevicePrimaryCtxRelease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0.25%  28.337ms         1  28.337ms  </a:t>
            </a:r>
            <a:r>
              <a:rPr lang="en-US" sz="99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28.337ms  </a:t>
            </a:r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28.337ms  cuMemHostAlloc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0.20%  23.059ms     46084     500ns     260ns  11.292us  cuPointerGetAttributes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0.09%  10.027ms         1  10.027ms  10.027ms  10.027ms  cuMemFreeHost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0.03%  2.9512ms        31  95.199us  2.9220us  300.63us  cuMemAlloc</a:t>
            </a:r>
          </a:p>
          <a:p>
            <a:pPr defTabSz="457196"/>
            <a:r>
              <a:rPr lang="en-US" sz="99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0.01%  806.38us         2  403.19us  188.55us  617.83us  cuModuleLoadData</a:t>
            </a:r>
          </a:p>
        </p:txBody>
      </p:sp>
    </p:spTree>
    <p:extLst>
      <p:ext uri="{BB962C8B-B14F-4D97-AF65-F5344CB8AC3E}">
        <p14:creationId xmlns:p14="http://schemas.microsoft.com/office/powerpoint/2010/main" val="295830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903185"/>
              </p:ext>
            </p:extLst>
          </p:nvPr>
        </p:nvGraphicFramePr>
        <p:xfrm>
          <a:off x="644209" y="2103035"/>
          <a:ext cx="9684384" cy="1755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6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7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4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524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507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299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00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SUKDMIG2D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Elapsed</a:t>
                      </a:r>
                      <a:r>
                        <a:rPr lang="en-US" sz="1600" baseline="0" dirty="0"/>
                        <a:t> Time (s)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Speedup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784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CPU Only 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2x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</a:rPr>
                        <a:t> E5-2698 v3 2.30GHz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7848">
                <a:tc>
                  <a:txBody>
                    <a:bodyPr/>
                    <a:lstStyle/>
                    <a:p>
                      <a:pPr lvl="0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OpenACC </a:t>
                      </a:r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(GPU Managed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1x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K40 GPU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4.70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9209">
                <a:tc>
                  <a:txBody>
                    <a:bodyPr/>
                    <a:lstStyle/>
                    <a:p>
                      <a:pPr lvl="0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OpenACC </a:t>
                      </a:r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(GPU Native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1x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K40 GPU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15.60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2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91"/>
            <a:r>
              <a:rPr lang="en-US" kern="0" dirty="0" smtClean="0">
                <a:solidFill>
                  <a:schemeClr val="tx1"/>
                </a:solidFill>
              </a:rPr>
              <a:t>Multicore Comparison</a:t>
            </a:r>
            <a:endParaRPr lang="en-US" kern="0" dirty="0">
              <a:solidFill>
                <a:schemeClr val="tx1"/>
              </a:solidFill>
            </a:endParaRPr>
          </a:p>
          <a:p>
            <a:pPr defTabSz="914391"/>
            <a:endParaRPr lang="en-US" kern="0" dirty="0">
              <a:solidFill>
                <a:schemeClr val="tx1"/>
              </a:solidFill>
            </a:endParaRPr>
          </a:p>
          <a:p>
            <a:pPr defTabSz="914391"/>
            <a:endParaRPr lang="en-US" kern="0" dirty="0">
              <a:solidFill>
                <a:schemeClr val="tx1"/>
              </a:solidFill>
            </a:endParaRPr>
          </a:p>
          <a:p>
            <a:pPr defTabSz="914391"/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91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about Multi-Core / OMP / pthread?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870785"/>
            <a:ext cx="4682888" cy="3951176"/>
          </a:xfrm>
        </p:spPr>
        <p:txBody>
          <a:bodyPr>
            <a:noAutofit/>
          </a:bodyPr>
          <a:lstStyle/>
          <a:p>
            <a:r>
              <a:rPr lang="en-US" sz="2160" b="1" dirty="0"/>
              <a:t>Done! </a:t>
            </a:r>
          </a:p>
          <a:p>
            <a:r>
              <a:rPr lang="en-US" sz="2160" b="1" dirty="0"/>
              <a:t>Re-Compile</a:t>
            </a:r>
            <a:endParaRPr lang="en-US" b="1" dirty="0"/>
          </a:p>
          <a:p>
            <a:pPr marL="210027" indent="-210027"/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pgcc –acc -ta=multicore</a:t>
            </a: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endParaRPr lang="en-US" sz="2160" dirty="0">
              <a:latin typeface="+mn-lt"/>
              <a:cs typeface="Consolas" panose="020B06090202040302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latin typeface="+mn-lt"/>
                <a:cs typeface="Consolas" panose="020B0609020204030204" pitchFamily="49" charset="0"/>
              </a:rPr>
              <a:t>Profile !</a:t>
            </a: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pgprof </a:t>
            </a: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  --cpu-profiling on </a:t>
            </a:r>
            <a:r>
              <a:rPr lang="en-US" sz="162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  --cpu-profiling-scope </a:t>
            </a:r>
            <a:r>
              <a:rPr lang="en-US" sz="162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 \</a:t>
            </a: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  --cpu-profiling-mode top-down </a:t>
            </a:r>
            <a:r>
              <a:rPr lang="en-US" sz="162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2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&lt;app&gt; &lt;args&gt;</a:t>
            </a: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endParaRPr lang="en-US" sz="162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457196">
              <a:spcBef>
                <a:spcPct val="0"/>
              </a:spcBef>
              <a:spcAft>
                <a:spcPct val="0"/>
              </a:spcAft>
            </a:pPr>
            <a:r>
              <a:rPr lang="en-US" sz="162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571495" lvl="1" defTabSz="457196">
              <a:spcBef>
                <a:spcPct val="0"/>
              </a:spcBef>
              <a:spcAft>
                <a:spcPct val="0"/>
              </a:spcAft>
            </a:pPr>
            <a:endParaRPr lang="en-US" sz="1760" dirty="0">
              <a:latin typeface="+mn-lt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71621" y="1595986"/>
            <a:ext cx="5130849" cy="3981731"/>
          </a:xfrm>
          <a:prstGeom prst="rect">
            <a:avLst/>
          </a:prstGeom>
          <a:ln>
            <a:solidFill>
              <a:srgbClr val="804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 CPU profiling result (top down):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72.91% main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69.84% mig2d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43.19% __pgi_acc_barrier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| 43.19% _mp_barrier_tw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|   0.02% _mp_pcpu_get_team_lcpu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|     0.02% _mp_pcpu_struct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|       0.01% __tls_get_addr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0.12% malloc@@GLIBC_2.2.5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2.88% sum2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2.79% __pgi_acc_barrier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| 2.79% _mp_barrier_tw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0.00% .ACCENTER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  0.00% _mp_barrierr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0.10% __fsd_cos_vex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0.05% __pgi_acc_pexit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0.05% _mp_cpexit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|   0.05% _mp_barrierw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22.18% _mp_slave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22.18% _mp_cslave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22.18% _mp_barrier_tw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0.02% _mp_pcpu_yield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0.02% sched_yield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4.77% __fsd_cos_vex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0.09% filt</a:t>
            </a:r>
          </a:p>
          <a:p>
            <a:pPr>
              <a:lnSpc>
                <a:spcPct val="90000"/>
              </a:lnSpc>
            </a:pPr>
            <a:r>
              <a:rPr lang="en-US" sz="108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more --</a:t>
            </a:r>
          </a:p>
        </p:txBody>
      </p:sp>
    </p:spTree>
    <p:extLst>
      <p:ext uri="{BB962C8B-B14F-4D97-AF65-F5344CB8AC3E}">
        <p14:creationId xmlns:p14="http://schemas.microsoft.com/office/powerpoint/2010/main" val="38789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8475616"/>
              </p:ext>
            </p:extLst>
          </p:nvPr>
        </p:nvGraphicFramePr>
        <p:xfrm>
          <a:off x="644209" y="2103036"/>
          <a:ext cx="9684384" cy="263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6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7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4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524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507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299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344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SUKDMIG2D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Elapsed</a:t>
                      </a:r>
                      <a:r>
                        <a:rPr lang="en-US" sz="1600" baseline="0" dirty="0"/>
                        <a:t> Time (s)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Speedup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522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CPU Only 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2x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</a:rPr>
                        <a:t> E5-2698 v3 2.30GHz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4440">
                <a:tc>
                  <a:txBody>
                    <a:bodyPr/>
                    <a:lstStyle/>
                    <a:p>
                      <a:pPr lvl="0"/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OpenACC CPU</a:t>
                      </a:r>
                      <a:r>
                        <a:rPr lang="en-US" sz="1600" b="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</a:rPr>
                        <a:t>(Multicore)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2x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</a:rPr>
                        <a:t> E5-2698 v3 2.30GHz 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7.50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5223">
                <a:tc>
                  <a:txBody>
                    <a:bodyPr/>
                    <a:lstStyle/>
                    <a:p>
                      <a:pPr lvl="0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OpenACC </a:t>
                      </a:r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GPU (Managed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1x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K40 GPU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4.70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2889">
                <a:tc>
                  <a:txBody>
                    <a:bodyPr/>
                    <a:lstStyle/>
                    <a:p>
                      <a:pPr lvl="0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OpenACC </a:t>
                      </a:r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GPU (Native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1x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K40 GPU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2301 x 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15.60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5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do the results compare?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517207" y="1774266"/>
          <a:ext cx="9948864" cy="3963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62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16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162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87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 Only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OpenACC Multicore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OpenACC (GPU)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8445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Content Placeholder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4" y="2306547"/>
            <a:ext cx="3108960" cy="33649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Content Placeholder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86" y="2306547"/>
            <a:ext cx="3108960" cy="33649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Content Placeholder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92" y="2306547"/>
            <a:ext cx="3108960" cy="33649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072" y="172893"/>
            <a:ext cx="1456063" cy="156759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2640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91"/>
            <a:r>
              <a:rPr lang="en-US" kern="0" dirty="0">
                <a:solidFill>
                  <a:schemeClr val="tx1"/>
                </a:solidFill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88357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98348" y="372405"/>
            <a:ext cx="9976104" cy="570618"/>
          </a:xfrm>
        </p:spPr>
        <p:txBody>
          <a:bodyPr/>
          <a:lstStyle/>
          <a:p>
            <a:pPr algn="ctr"/>
            <a:r>
              <a:rPr lang="en-US" sz="3960" dirty="0"/>
              <a:t>3 Ways to Accelerate Applications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937260" y="4627109"/>
            <a:ext cx="2299336" cy="72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/>
          <a:p>
            <a:pPr algn="ctr" defTabSz="457196"/>
            <a:r>
              <a:rPr lang="en-US" sz="2040" dirty="0">
                <a:solidFill>
                  <a:srgbClr val="000000"/>
                </a:solidFill>
              </a:rPr>
              <a:t>“Drop-in” Acceleration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6609804" y="4627109"/>
            <a:ext cx="3749040" cy="72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/>
          <a:p>
            <a:pPr algn="ctr" defTabSz="457196"/>
            <a:r>
              <a:rPr lang="en-US" sz="2040" dirty="0">
                <a:solidFill>
                  <a:srgbClr val="000000"/>
                </a:solidFill>
              </a:rPr>
              <a:t>Maximum</a:t>
            </a:r>
            <a:br>
              <a:rPr lang="en-US" sz="2040" dirty="0">
                <a:solidFill>
                  <a:srgbClr val="000000"/>
                </a:solidFill>
              </a:rPr>
            </a:br>
            <a:r>
              <a:rPr lang="en-US" sz="2040" dirty="0">
                <a:solidFill>
                  <a:srgbClr val="000000"/>
                </a:solidFill>
              </a:rPr>
              <a:t>Flexibility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99136" y="1653065"/>
            <a:ext cx="9387841" cy="832961"/>
          </a:xfrm>
          <a:prstGeom prst="roundRect">
            <a:avLst/>
          </a:prstGeom>
          <a:solidFill>
            <a:schemeClr val="tx2"/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6" tIns="45718" rIns="91436" bIns="45718" anchor="ctr"/>
          <a:lstStyle/>
          <a:p>
            <a:pPr algn="ctr" defTabSz="457196">
              <a:defRPr/>
            </a:pPr>
            <a:r>
              <a:rPr lang="en-US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9136" y="2779778"/>
            <a:ext cx="2775584" cy="1665923"/>
          </a:xfrm>
          <a:prstGeom prst="roundRect">
            <a:avLst/>
          </a:prstGeom>
          <a:solidFill>
            <a:schemeClr val="tx2"/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6" tIns="45718" rIns="91436" bIns="45718" anchor="ctr"/>
          <a:lstStyle/>
          <a:p>
            <a:pPr algn="ctr" defTabSz="457196">
              <a:defRPr/>
            </a:pPr>
            <a:r>
              <a:rPr lang="en-US" sz="32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Libraries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869836" y="2723606"/>
            <a:ext cx="3228976" cy="1665923"/>
          </a:xfrm>
          <a:prstGeom prst="roundRect">
            <a:avLst/>
          </a:prstGeom>
          <a:solidFill>
            <a:schemeClr val="tx2"/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6" tIns="45718" rIns="91436" bIns="45718" anchor="ctr"/>
          <a:lstStyle/>
          <a:p>
            <a:pPr algn="ctr" defTabSz="457196">
              <a:defRPr/>
            </a:pPr>
            <a:r>
              <a:rPr lang="en-US" sz="32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39246" y="2779778"/>
            <a:ext cx="2834640" cy="1665923"/>
          </a:xfrm>
          <a:prstGeom prst="roundRect">
            <a:avLst/>
          </a:prstGeom>
          <a:solidFill>
            <a:schemeClr val="tx2"/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6" tIns="45718" rIns="91436" bIns="45718" anchor="ctr"/>
          <a:lstStyle/>
          <a:p>
            <a:pPr algn="ctr" defTabSz="457196">
              <a:defRPr/>
            </a:pPr>
            <a:r>
              <a:rPr lang="en-US" sz="32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OpenACC Directives</a:t>
            </a:r>
          </a:p>
        </p:txBody>
      </p:sp>
      <p:sp>
        <p:nvSpPr>
          <p:cNvPr id="4105" name="Rectangle 10"/>
          <p:cNvSpPr>
            <a:spLocks noChangeArrowheads="1"/>
          </p:cNvSpPr>
          <p:nvPr/>
        </p:nvSpPr>
        <p:spPr bwMode="auto">
          <a:xfrm>
            <a:off x="3466831" y="4627109"/>
            <a:ext cx="3379470" cy="72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/>
          <a:p>
            <a:pPr algn="ctr" defTabSz="457196"/>
            <a:r>
              <a:rPr lang="en-US" sz="2040" dirty="0">
                <a:solidFill>
                  <a:srgbClr val="000000"/>
                </a:solidFill>
              </a:rPr>
              <a:t>Easily Accelerate Applications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576321" y="2595754"/>
            <a:ext cx="3156994" cy="203135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Qwiklabs: Getting access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1. </a:t>
            </a:r>
            <a:r>
              <a:rPr lang="en-US" dirty="0" smtClean="0">
                <a:latin typeface="+mn-lt"/>
              </a:rPr>
              <a:t>Go to </a:t>
            </a:r>
            <a:r>
              <a:rPr lang="en-US" dirty="0" smtClean="0">
                <a:solidFill>
                  <a:schemeClr val="accent4"/>
                </a:solidFill>
                <a:latin typeface="+mn-lt"/>
                <a:hlinkClick r:id="rId4"/>
              </a:rPr>
              <a:t>https</a:t>
            </a:r>
            <a:r>
              <a:rPr lang="en-US" dirty="0">
                <a:solidFill>
                  <a:schemeClr val="accent4"/>
                </a:solidFill>
                <a:latin typeface="+mn-lt"/>
                <a:hlinkClick r:id="rId4"/>
              </a:rPr>
              <a:t>://developer.nvidia.com/qwiklabs-signup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2. Register with OpenACC promo code </a:t>
            </a:r>
            <a:r>
              <a:rPr lang="en-US" dirty="0" smtClean="0">
                <a:latin typeface="+mn-lt"/>
              </a:rPr>
              <a:t>to get free access</a:t>
            </a: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3</a:t>
            </a:r>
            <a:r>
              <a:rPr lang="en-US" dirty="0">
                <a:latin typeface="+mn-lt"/>
              </a:rPr>
              <a:t>. Receive a confirmation email </a:t>
            </a:r>
            <a:r>
              <a:rPr lang="en-US" dirty="0" smtClean="0">
                <a:latin typeface="+mn-lt"/>
              </a:rPr>
              <a:t>with access instructions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 smtClean="0">
                <a:latin typeface="+mn-lt"/>
              </a:rPr>
              <a:t>Questions? </a:t>
            </a:r>
          </a:p>
          <a:p>
            <a:r>
              <a:rPr lang="en-US" dirty="0" smtClean="0">
                <a:latin typeface="+mn-lt"/>
              </a:rPr>
              <a:t>Email to </a:t>
            </a:r>
            <a:r>
              <a:rPr lang="en-US" dirty="0" smtClean="0">
                <a:latin typeface="+mn-lt"/>
                <a:hlinkClick r:id="rId5"/>
              </a:rPr>
              <a:t>openacc@nvidia.com</a:t>
            </a:r>
            <a:endParaRPr lang="en-US" dirty="0" smtClean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8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Qwiklab: </a:t>
            </a:r>
            <a:endParaRPr lang="en-US" dirty="0" smtClean="0">
              <a:latin typeface="+mn-lt"/>
            </a:endParaRPr>
          </a:p>
          <a:p>
            <a:r>
              <a:rPr lang="en-US" dirty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Profile-driven </a:t>
            </a:r>
            <a:r>
              <a:rPr lang="en-US" dirty="0">
                <a:latin typeface="+mn-lt"/>
              </a:rPr>
              <a:t>approach to accelerate Seismic application with </a:t>
            </a:r>
            <a:r>
              <a:rPr lang="en-US" dirty="0" smtClean="0">
                <a:latin typeface="+mn-lt"/>
              </a:rPr>
              <a:t>OpenACC</a:t>
            </a:r>
          </a:p>
          <a:p>
            <a:r>
              <a:rPr lang="en-US" dirty="0" smtClean="0">
                <a:latin typeface="+mn-lt"/>
              </a:rPr>
              <a:t>	Link: </a:t>
            </a:r>
            <a:r>
              <a:rPr lang="en-US" u="sng" dirty="0">
                <a:hlinkClick r:id="rId3"/>
              </a:rPr>
              <a:t>http://bit.ly/oaccnvlab6</a:t>
            </a:r>
            <a:r>
              <a:rPr lang="en-US" dirty="0"/>
              <a:t> </a:t>
            </a: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Requirements</a:t>
            </a:r>
            <a:r>
              <a:rPr lang="en-US" dirty="0">
                <a:latin typeface="+mn-lt"/>
              </a:rPr>
              <a:t>: OpenACC Compiler and CUDA-aware </a:t>
            </a:r>
            <a:r>
              <a:rPr lang="en-US" dirty="0" smtClean="0">
                <a:latin typeface="+mn-lt"/>
              </a:rPr>
              <a:t>MPI</a:t>
            </a:r>
          </a:p>
          <a:p>
            <a:r>
              <a:rPr lang="en-US" dirty="0">
                <a:latin typeface="+mn-lt"/>
              </a:rPr>
              <a:t>Link to the source code on github thorough the </a:t>
            </a:r>
            <a:r>
              <a:rPr lang="en-US" dirty="0" err="1" smtClean="0">
                <a:latin typeface="+mn-lt"/>
              </a:rPr>
              <a:t>qwiklab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if you want to try it on your machine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43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54352"/>
            <a:ext cx="9976104" cy="590931"/>
          </a:xfrm>
        </p:spPr>
        <p:txBody>
          <a:bodyPr/>
          <a:lstStyle/>
          <a:p>
            <a:r>
              <a:rPr lang="en-US" dirty="0" smtClean="0"/>
              <a:t>Install the O</a:t>
            </a:r>
            <a:r>
              <a:rPr lang="en-US" cap="small" dirty="0" smtClean="0"/>
              <a:t>pen</a:t>
            </a:r>
            <a:r>
              <a:rPr lang="en-US" dirty="0" smtClean="0"/>
              <a:t>ACC Toolkit (Optional)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98348" y="1443299"/>
            <a:ext cx="4945063" cy="3693521"/>
          </a:xfrm>
        </p:spPr>
        <p:txBody>
          <a:bodyPr/>
          <a:lstStyle/>
          <a:p>
            <a:r>
              <a:rPr lang="en-US" dirty="0" smtClean="0"/>
              <a:t>Go to </a:t>
            </a:r>
            <a:r>
              <a:rPr lang="en-US" dirty="0" smtClean="0">
                <a:hlinkClick r:id="rId4"/>
              </a:rPr>
              <a:t>developer.nvidia.com/openacc-toolkit</a:t>
            </a:r>
            <a:endParaRPr lang="en-US" dirty="0" smtClean="0"/>
          </a:p>
          <a:p>
            <a:r>
              <a:rPr lang="en-US" dirty="0" smtClean="0"/>
              <a:t>Register for the OpenACC Toolkit</a:t>
            </a:r>
          </a:p>
          <a:p>
            <a:r>
              <a:rPr lang="en-US" dirty="0" smtClean="0"/>
              <a:t>Install on your personal machine (Linux Only)</a:t>
            </a:r>
          </a:p>
          <a:p>
            <a:r>
              <a:rPr lang="en-US" dirty="0" smtClean="0"/>
              <a:t>Free workstation license for academia/90 day free trial for the rest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486400" y="1443299"/>
            <a:ext cx="4651375" cy="403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4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 anchor="t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91"/>
            <a:r>
              <a:rPr lang="en-US" kern="0" dirty="0" smtClean="0">
                <a:solidFill>
                  <a:schemeClr val="tx1"/>
                </a:solidFill>
              </a:rPr>
              <a:t>On Your Own …</a:t>
            </a:r>
          </a:p>
          <a:p>
            <a:pPr defTabSz="914391"/>
            <a:r>
              <a:rPr lang="en-US" kern="0" dirty="0" smtClean="0">
                <a:solidFill>
                  <a:schemeClr val="tx1"/>
                </a:solidFill>
              </a:rPr>
              <a:t>Local </a:t>
            </a:r>
            <a:r>
              <a:rPr lang="en-US" kern="0" dirty="0">
                <a:solidFill>
                  <a:schemeClr val="tx1"/>
                </a:solidFill>
              </a:rPr>
              <a:t>Seismic Unix Setup</a:t>
            </a:r>
          </a:p>
          <a:p>
            <a:pPr defTabSz="914391"/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8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Seismic Unix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Center for Wave Phenomena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Download Seismic Unix</a:t>
            </a:r>
          </a:p>
          <a:p>
            <a:pPr lvl="1"/>
            <a:r>
              <a:rPr lang="en-US" dirty="0">
                <a:hlinkClick r:id="rId2"/>
              </a:rPr>
              <a:t>ftp://ftp.cwp.mines.edu/pub/cwpcodes/cwp_su_all_43R8.tgz</a:t>
            </a:r>
            <a:endParaRPr lang="en-US" dirty="0"/>
          </a:p>
          <a:p>
            <a:r>
              <a:rPr lang="en-US" dirty="0"/>
              <a:t>Unpack to ~/cwp</a:t>
            </a:r>
          </a:p>
          <a:p>
            <a:r>
              <a:rPr lang="en-US" dirty="0"/>
              <a:t>Set environment variables</a:t>
            </a:r>
          </a:p>
          <a:p>
            <a:r>
              <a:rPr lang="en-US" dirty="0"/>
              <a:t>	CWPROOT=~/cwp</a:t>
            </a:r>
          </a:p>
          <a:p>
            <a:r>
              <a:rPr lang="en-US" dirty="0"/>
              <a:t>	PATH=~/cwp/bin:$PATH</a:t>
            </a:r>
          </a:p>
          <a:p>
            <a:r>
              <a:rPr lang="en-US" dirty="0"/>
              <a:t>Edit Makefile.config, build</a:t>
            </a:r>
          </a:p>
          <a:p>
            <a:pPr lvl="1"/>
            <a:r>
              <a:rPr lang="en-US" dirty="0"/>
              <a:t>Use PGI compilers (CC=pgcc, FC=pgfortran)</a:t>
            </a:r>
          </a:p>
          <a:p>
            <a:pPr lvl="1"/>
            <a:r>
              <a:rPr lang="en-US" dirty="0"/>
              <a:t>OPTC=-g, FFLAGS=$(FOPTS)</a:t>
            </a:r>
          </a:p>
        </p:txBody>
      </p:sp>
    </p:spTree>
    <p:extLst>
      <p:ext uri="{BB962C8B-B14F-4D97-AF65-F5344CB8AC3E}">
        <p14:creationId xmlns:p14="http://schemas.microsoft.com/office/powerpoint/2010/main" val="290118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SEISMIC UNIX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Marmousi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774265"/>
            <a:ext cx="9948672" cy="4047696"/>
          </a:xfrm>
        </p:spPr>
        <p:txBody>
          <a:bodyPr>
            <a:normAutofit/>
          </a:bodyPr>
          <a:lstStyle/>
          <a:p>
            <a:r>
              <a:rPr lang="en-US" dirty="0"/>
              <a:t>Download Marmousi data, velocity, and density files</a:t>
            </a:r>
          </a:p>
          <a:p>
            <a:pPr lvl="1"/>
            <a:r>
              <a:rPr lang="en-US" dirty="0">
                <a:hlinkClick r:id="rId2"/>
              </a:rPr>
              <a:t>http://www.trip.caam.rice.edu/downloads/ieee.tar.gz</a:t>
            </a:r>
            <a:endParaRPr lang="en-US" dirty="0"/>
          </a:p>
          <a:p>
            <a:r>
              <a:rPr lang="en-US" dirty="0"/>
              <a:t>Convert SEGY format to SU format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97010" y="3227481"/>
            <a:ext cx="7931888" cy="2262092"/>
          </a:xfrm>
          <a:prstGeom prst="rect">
            <a:avLst/>
          </a:prstGeom>
          <a:noFill/>
          <a:ln w="9525">
            <a:solidFill>
              <a:srgbClr val="804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18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None/>
            </a:pP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3B3B3"/>
              </a:buClr>
              <a:buNone/>
            </a:pP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segyread tape=data.segy     conv=0 endian=0 &gt; data.su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segyread tape=velocity.segy conv=0 endian=0 &gt; velocity.su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3B3B3"/>
              </a:buClr>
              <a:buNone/>
            </a:pP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suflip flip=0 &lt; velocity.su &gt; velocity1.su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sustrip &lt; velocity1.su &gt; velocity.h@ ftn=0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3B3B3"/>
              </a:buClr>
              <a:buNone/>
            </a:pP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suwind &lt; data.su &gt; data1.su tmax=2.9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kern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4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Seismic Unix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Smooth, build ray trace model, migrate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98349" y="1876769"/>
            <a:ext cx="2802635" cy="3928144"/>
          </a:xfrm>
          <a:prstGeom prst="rect">
            <a:avLst/>
          </a:prstGeom>
          <a:noFill/>
          <a:ln w="9525">
            <a:solidFill>
              <a:srgbClr val="804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3B3B3"/>
              </a:buClr>
              <a:buNone/>
            </a:pP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3B3B3"/>
              </a:buClr>
              <a:buNone/>
            </a:pP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nz = 751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nx = 2301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dz = 4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 = 4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 = 750 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ntr= 96 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 = 4000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ifile = data1.su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ofile = datamig.su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tfile = tfile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vfile = velocity.h@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419856" y="1876769"/>
            <a:ext cx="7194983" cy="3928144"/>
          </a:xfrm>
          <a:prstGeom prst="rect">
            <a:avLst/>
          </a:prstGeom>
          <a:noFill/>
          <a:ln w="9525">
            <a:solidFill>
              <a:srgbClr val="804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 b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3B3B3"/>
              </a:buClr>
              <a:buNone/>
            </a:pP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b="1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smoothing</a:t>
            </a: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smooth2 &lt; $vfile n1=$nz n2=$nx r1=20 r2=20 &gt;smoothvel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3B3B3"/>
              </a:buClr>
              <a:buNone/>
            </a:pP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b="1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raytrace</a:t>
            </a: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rayt2d &lt; smoothvel dt=0.004 nt=751 dz=$dz nz=$nz dx=$dx nx=$nx fxo=0 dxo=25 nxo=369 fxs=0 dxs=100 nxs=93 &gt;$tfile</a:t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b="1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migrate (Example)</a:t>
            </a: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kern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sukdmig2d infile=$ifile datain=$ifile outfile=$ofile dataout=$ofile ttfile=$tfile fzt=0 dzt=4 nzt=751 fxt=0 dxt=25 nxt=369 fs=0 ns=93 ds=100 nzo=751 dzo=4 dxm=25 mtr=1</a:t>
            </a:r>
          </a:p>
        </p:txBody>
      </p:sp>
    </p:spTree>
    <p:extLst>
      <p:ext uri="{BB962C8B-B14F-4D97-AF65-F5344CB8AC3E}">
        <p14:creationId xmlns:p14="http://schemas.microsoft.com/office/powerpoint/2010/main" val="81200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 smtClean="0"/>
              <a:t>Where to find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6750" y="1668026"/>
            <a:ext cx="10456050" cy="41539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OpenACC Course Recordings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developer.nvidia.com/openacc-courses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PGI </a:t>
            </a:r>
            <a:r>
              <a:rPr lang="en-US" dirty="0" smtClean="0"/>
              <a:t>Website -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www.pgroup.com/resources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OpenACC on StackOverflow - </a:t>
            </a:r>
            <a:r>
              <a:rPr lang="en-US" dirty="0" smtClean="0">
                <a:hlinkClick r:id="rId7"/>
              </a:rPr>
              <a:t>http://stackoverflow.com/questions/tagged/openacc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OpenACC </a:t>
            </a:r>
            <a:r>
              <a:rPr lang="en-US" dirty="0"/>
              <a:t>Toolkit - </a:t>
            </a:r>
            <a:r>
              <a:rPr lang="en-US" dirty="0" smtClean="0">
                <a:hlinkClick r:id="rId8"/>
              </a:rPr>
              <a:t>http://developer.nvidia.com/openacc-toolkit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Parallel </a:t>
            </a:r>
            <a:r>
              <a:rPr lang="en-US" dirty="0"/>
              <a:t>Forall Blog - </a:t>
            </a:r>
            <a:r>
              <a:rPr lang="en-US" dirty="0">
                <a:hlinkClick r:id="rId9"/>
              </a:rPr>
              <a:t>http://devblogs.nvidia.com/parallelforall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GPU </a:t>
            </a:r>
            <a:r>
              <a:rPr lang="en-US" dirty="0"/>
              <a:t>Technology Conference -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www.gputechconf.com/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OpenACC Website - </a:t>
            </a:r>
            <a:r>
              <a:rPr lang="en-US" dirty="0">
                <a:hlinkClick r:id="rId11"/>
              </a:rPr>
              <a:t>http://openacc.org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10922" y="5689850"/>
            <a:ext cx="5102352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Questions? Email </a:t>
            </a:r>
            <a:r>
              <a:rPr lang="en-US" dirty="0" smtClean="0">
                <a:solidFill>
                  <a:schemeClr val="bg1"/>
                </a:solidFill>
                <a:hlinkClick r:id="rId12"/>
              </a:rPr>
              <a:t>openacc@nvidia.com</a:t>
            </a:r>
            <a:endParaRPr lang="en-US" dirty="0" smtClean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5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1" y="0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" y="2790635"/>
            <a:ext cx="4388885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tx1"/>
                </a:solidFill>
              </a:rPr>
              <a:t>Course Syllabus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4896465" y="2016057"/>
            <a:ext cx="5751871" cy="21698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tx2"/>
                </a:solidFill>
              </a:rPr>
              <a:t>May 19: </a:t>
            </a:r>
            <a:r>
              <a:rPr lang="en-US" sz="2000" dirty="0">
                <a:solidFill>
                  <a:schemeClr val="bg1"/>
                </a:solidFill>
              </a:rPr>
              <a:t>Advanced Profiling of OpenACC Code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tx2"/>
                </a:solidFill>
              </a:rPr>
              <a:t>May 26: </a:t>
            </a:r>
            <a:r>
              <a:rPr lang="en-US" sz="2000" dirty="0">
                <a:solidFill>
                  <a:schemeClr val="bg1"/>
                </a:solidFill>
              </a:rPr>
              <a:t>Office </a:t>
            </a:r>
            <a:r>
              <a:rPr lang="en-US" sz="2000" dirty="0" smtClean="0">
                <a:solidFill>
                  <a:schemeClr val="bg1"/>
                </a:solidFill>
              </a:rPr>
              <a:t>Hours </a:t>
            </a:r>
            <a:r>
              <a:rPr lang="en-US" sz="2000" b="1" dirty="0" smtClean="0">
                <a:solidFill>
                  <a:schemeClr val="tx2"/>
                </a:solidFill>
              </a:rPr>
              <a:t>&lt;- Visual Profiler</a:t>
            </a:r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tx2"/>
                </a:solidFill>
              </a:rPr>
              <a:t>June 2: </a:t>
            </a:r>
            <a:r>
              <a:rPr lang="en-US" sz="2000" dirty="0">
                <a:solidFill>
                  <a:schemeClr val="bg1"/>
                </a:solidFill>
              </a:rPr>
              <a:t>Advanced multi-GPU Programming with 			MPI and OpenACC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000" dirty="0">
                <a:solidFill>
                  <a:schemeClr val="tx2"/>
                </a:solidFill>
              </a:rPr>
              <a:t>June 9: </a:t>
            </a:r>
            <a:r>
              <a:rPr lang="en-US" sz="2000" dirty="0">
                <a:solidFill>
                  <a:schemeClr val="bg1"/>
                </a:solidFill>
              </a:rPr>
              <a:t>Office Hours</a:t>
            </a:r>
          </a:p>
        </p:txBody>
      </p:sp>
      <p:sp>
        <p:nvSpPr>
          <p:cNvPr id="3" name="TextBox 2"/>
          <p:cNvSpPr txBox="1"/>
          <p:nvPr>
            <p:custDataLst>
              <p:tags r:id="rId4"/>
            </p:custDataLst>
          </p:nvPr>
        </p:nvSpPr>
        <p:spPr>
          <a:xfrm>
            <a:off x="171450" y="5636379"/>
            <a:ext cx="4725015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</a:rPr>
              <a:t>Recordings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https://developer.nvidia.com/openacc-advanced-course</a:t>
            </a:r>
          </a:p>
        </p:txBody>
      </p:sp>
      <p:sp>
        <p:nvSpPr>
          <p:cNvPr id="8" name="Rectangle 7"/>
          <p:cNvSpPr/>
          <p:nvPr>
            <p:custDataLst>
              <p:tags r:id="rId5"/>
            </p:custDataLst>
          </p:nvPr>
        </p:nvSpPr>
        <p:spPr>
          <a:xfrm>
            <a:off x="4834244" y="2480476"/>
            <a:ext cx="5876310" cy="4762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8202" y="5639808"/>
            <a:ext cx="5102352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Questions? Email </a:t>
            </a:r>
            <a:r>
              <a:rPr lang="en-US" dirty="0" smtClean="0">
                <a:solidFill>
                  <a:schemeClr val="bg1"/>
                </a:solidFill>
                <a:hlinkClick r:id="rId8"/>
              </a:rPr>
              <a:t>openacc@nvidia.com</a:t>
            </a:r>
            <a:endParaRPr lang="en-US" dirty="0" smtClean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5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691" y="287556"/>
            <a:ext cx="10005060" cy="727710"/>
          </a:xfrm>
        </p:spPr>
        <p:txBody>
          <a:bodyPr/>
          <a:lstStyle/>
          <a:p>
            <a:r>
              <a:rPr lang="en-US" dirty="0" smtClean="0"/>
              <a:t>O</a:t>
            </a:r>
            <a:r>
              <a:rPr lang="en-US" cap="small" dirty="0" smtClean="0"/>
              <a:t>pen</a:t>
            </a:r>
            <a:r>
              <a:rPr lang="en-US" dirty="0" smtClean="0"/>
              <a:t>ACC Profiling Tools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75" y="1619899"/>
            <a:ext cx="2608098" cy="12001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2185" y="2846351"/>
            <a:ext cx="125087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>
                <a:solidFill>
                  <a:schemeClr val="accent4"/>
                </a:solidFill>
              </a:rPr>
              <a:t>TAU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17" y="1619899"/>
            <a:ext cx="2608098" cy="12001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94595" y="2807710"/>
            <a:ext cx="113254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>
                <a:solidFill>
                  <a:schemeClr val="accent4"/>
                </a:solidFill>
              </a:rPr>
              <a:t>Vampir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50" y="3629875"/>
            <a:ext cx="2610545" cy="12001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1836" y="4914116"/>
            <a:ext cx="163157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>
                <a:solidFill>
                  <a:schemeClr val="accent4"/>
                </a:solidFill>
              </a:rPr>
              <a:t>PGPROF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30523" y="3585826"/>
            <a:ext cx="286068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i="1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The OpenACC profiling interface lets us easily measure and investigate implicit operations introduced by the compiler or runtime. </a:t>
            </a:r>
            <a:r>
              <a:rPr lang="en-US" sz="1320" b="1" i="1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Implementation was straightforward</a:t>
            </a:r>
            <a:r>
              <a:rPr lang="en-US" sz="1320" i="1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 and basically worked out of the box.</a:t>
            </a:r>
            <a:endParaRPr lang="en-US" sz="2880" i="1" dirty="0">
              <a:solidFill>
                <a:schemeClr val="bg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56016" y="1245316"/>
            <a:ext cx="1908629" cy="1908629"/>
            <a:chOff x="3960427" y="2193230"/>
            <a:chExt cx="1590524" cy="159052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427" y="2193230"/>
              <a:ext cx="1590524" cy="159052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030191" y="3172060"/>
              <a:ext cx="152076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20" b="1" dirty="0">
                  <a:solidFill>
                    <a:schemeClr val="accent1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Tools Interface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1" y="3618541"/>
            <a:ext cx="2608098" cy="12374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5832" y="4921456"/>
            <a:ext cx="1688813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80" dirty="0">
                <a:solidFill>
                  <a:schemeClr val="accent4"/>
                </a:solidFill>
              </a:rPr>
              <a:t>Score-P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20008" y="4969514"/>
            <a:ext cx="2359742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" dirty="0">
                <a:solidFill>
                  <a:schemeClr val="bg1"/>
                </a:solidFill>
              </a:rPr>
              <a:t>Dipl.-Ing. Robert Dietrich, T-U Dresden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245709" y="4497019"/>
            <a:ext cx="70792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b="1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12086" y="3450231"/>
            <a:ext cx="70792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b="1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“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9125" y="3355514"/>
            <a:ext cx="3156994" cy="203135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0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PGPROF: O</a:t>
            </a:r>
            <a:r>
              <a:rPr lang="en-US" cap="small" dirty="0" smtClean="0"/>
              <a:t>pen</a:t>
            </a:r>
            <a:r>
              <a:rPr lang="en-US" dirty="0" smtClean="0"/>
              <a:t>ACC CPU and GPU profiler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Available with the latest OpenACC Toolkit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8" y="1646395"/>
            <a:ext cx="4862228" cy="248669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14" y="3350170"/>
            <a:ext cx="4872696" cy="24919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18697" y="1852086"/>
            <a:ext cx="4239720" cy="40476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For </a:t>
            </a:r>
            <a:r>
              <a:rPr lang="en-US" sz="1600" dirty="0"/>
              <a:t>64-bit multicore processor-based systems with or without accelerators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Supports thread-level OpenMP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Supports profiling OpenACC and CUDA Fortran codes on NVIDIA CUDA-enabled GPU accelerators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Graphical and command-line user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Function level (routine) and source code line level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Comprehensive built-in help facilities</a:t>
            </a:r>
          </a:p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6265001" y="5744886"/>
            <a:ext cx="3645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hlinkClick r:id="rId4"/>
              </a:rPr>
              <a:t>http://</a:t>
            </a:r>
            <a:r>
              <a:rPr lang="en-US" sz="1400" dirty="0" smtClean="0">
                <a:solidFill>
                  <a:schemeClr val="tx2"/>
                </a:solidFill>
                <a:hlinkClick r:id="rId4"/>
              </a:rPr>
              <a:t>www.pgroup.com/products/pgprof.htm</a:t>
            </a:r>
            <a:endParaRPr lang="en-US" sz="1400" dirty="0" smtClean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80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3" y="691324"/>
            <a:ext cx="9395671" cy="480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1452880" y="3597720"/>
            <a:ext cx="2396507" cy="4314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4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71081" y="1424623"/>
            <a:ext cx="404756" cy="20702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4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" y="684670"/>
            <a:ext cx="9400032" cy="480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89" y="1750446"/>
            <a:ext cx="1467839" cy="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5" y="1801246"/>
            <a:ext cx="134932" cy="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9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B54BBD2-AD28-4010-9B70-2764D0832DD8}_2.png&quot;/&gt;&lt;left val=&quot;30&quot;/&gt;&lt;top val=&quot;122&quot;/&gt;&lt;width val=&quot;801&quot;/&gt;&lt;height val=&quot;193&quot;/&gt;&lt;hasText val=&quot;1&quot;/&gt;&lt;/Image&gt;&lt;/ThreeDShapeInfo&gt;"/>
  <p:tag name="PRESENTER_SHAPETEXTINFO" val="&lt;ShapeTextInfo&gt;&lt;TableIndex row=&quot;-1&quot; col=&quot;-1&quot;&gt;&lt;linesCount val=&quot;4&quot;/&gt;&lt;lineCharCount val=&quot;18&quot;/&gt;&lt;lineCharCount val=&quot;1&quot;/&gt;&lt;lineCharCount val=&quot;43&quot;/&gt;&lt;lineCharCount val=&quot;13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909FA66-E0BE-4A29-83EB-44423A3AAC8C}_6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909FA66-E0BE-4A29-83EB-44423A3AAC8C}_6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909FA66-E0BE-4A29-83EB-44423A3AAC8C}_6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909FA66-E0BE-4A29-83EB-44423A3AAC8C}_6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6484A26-0800-4E8B-86A4-E24F3C32537A}_50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9D059D1-7513-42D9-B6CA-7684CFC3A88D}_49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4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4595992-FEC9-4BE8-92F4-28773C1879B0}_49.png&quot;/&gt;&lt;left val=&quot;35&quot;/&gt;&lt;top val=&quot;107&quot;/&gt;&lt;width val=&quot;789&quot;/&gt;&lt;height val=&quot;351&quot;/&gt;&lt;hasText val=&quot;1&quot;/&gt;&lt;/Image&gt;&lt;/ThreeDShapeInfo&gt;"/>
  <p:tag name="PRESENTER_SHAPETEXTINFO" val="&lt;ShapeTextInfo&gt;&lt;TableIndex row=&quot;-1&quot; col=&quot;-1&quot;&gt;&lt;linesCount val=&quot;1&quot;/&gt;&lt;lineCharCount val=&quot;54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A317811-5F27-49AC-96D2-D397A69F3CD7}_52.png&quot;/&gt;&lt;left val=&quot;24&quot;/&gt;&lt;top val=&quot;39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38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08FAB43-FCBB-4FAF-83D7-8DCEE3C81712}_52.png&quot;/&gt;&lt;left val=&quot;39&quot;/&gt;&lt;top val=&quot;159&quot;/&gt;&lt;width val=&quot;390&quot;/&gt;&lt;height val=&quot;298&quot;/&gt;&lt;hasText val=&quot;1&quot;/&gt;&lt;/Image&gt;&lt;/ThreeDShapeInfo&gt;"/>
  <p:tag name="PRESENTER_SHAPETEXTINFO" val="&lt;ShapeTextInfo&gt;&lt;TableIndex row=&quot;-1&quot; col=&quot;-1&quot;&gt;&lt;linesCount val=&quot;6&quot;/&gt;&lt;lineCharCount val=&quot;6&quot;/&gt;&lt;lineCharCount val=&quot;29&quot;/&gt;&lt;lineCharCount val=&quot;25&quot;/&gt;&lt;lineCharCount val=&quot;8&quot;/&gt;&lt;lineCharCount val=&quot;25&quot;/&gt;&lt;lineCharCount val=&quot;21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909FA66-E0BE-4A29-83EB-44423A3AAC8C}_6.png&quot;/&gt;&lt;left val=&quot;24&quot;/&gt;&lt;top val=&quot;20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0FEF18F-7BAF-492A-9D01-42C7E7AC8ED5}_53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F5184B5-0960-4D0A-AA1A-BB4B01AC1103}_53.png&quot;/&gt;&lt;left val=&quot;36&quot;/&gt;&lt;top val=&quot;126&quot;/&gt;&lt;width val=&quot;828&quot;/&gt;&lt;height val=&quot;333&quot;/&gt;&lt;hasText val=&quot;1&quot;/&gt;&lt;/Image&gt;&lt;/ThreeDShapeInfo&gt;"/>
  <p:tag name="PRESENTER_SHAPETEXTINFO" val="&lt;ShapeTextInfo&gt;&lt;TableIndex row=&quot;-1&quot; col=&quot;-1&quot;&gt;&lt;linesCount val=&quot;8&quot;/&gt;&lt;lineCharCount val=&quot;72&quot;/&gt;&lt;lineCharCount val=&quot;54&quot;/&gt;&lt;lineCharCount val=&quot;66&quot;/&gt;&lt;lineCharCount val=&quot;47&quot;/&gt;&lt;lineCharCount val=&quot;56&quot;/&gt;&lt;lineCharCount val=&quot;68&quot;/&gt;&lt;lineCharCount val=&quot;77&quot;/&gt;&lt;lineCharCount val=&quot;29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CC0B795-D860-4A9E-AC62-8B205BE07C5F}_3.png&quot;/&gt;&lt;left val=&quot;0&quot;/&gt;&lt;top val=&quot;207&quot;/&gt;&lt;width val=&quot;347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A3C35C6-036F-4AFE-A727-0C03E22F4743}_3.png&quot;/&gt;&lt;left val=&quot;380&quot;/&gt;&lt;top val=&quot;64&quot;/&gt;&lt;width val=&quot;459&quot;/&gt;&lt;height val=&quot;363&quot;/&gt;&lt;hasText val=&quot;1&quot;/&gt;&lt;/Image&gt;&lt;/ThreeDShapeInfo&gt;"/>
  <p:tag name="PRESENTER_SHAPETEXTINFO" val="&lt;ShapeTextInfo&gt;&lt;TableIndex row=&quot;-1&quot; col=&quot;-1&quot;&gt;&lt;linesCount val=&quot;10&quot;/&gt;&lt;lineCharCount val=&quot;32&quot;/&gt;&lt;lineCharCount val=&quot;21&quot;/&gt;&lt;lineCharCount val=&quot;47&quot;/&gt;&lt;lineCharCount val=&quot;18&quot;/&gt;&lt;lineCharCount val=&quot;21&quot;/&gt;&lt;lineCharCount val=&quot;40&quot;/&gt;&lt;lineCharCount val=&quot;29&quot;/&gt;&lt;lineCharCount val=&quot;21&quot;/&gt;&lt;lineCharCount val=&quot;36&quot;/&gt;&lt;lineCharCount val=&quot;20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464BD73-8DAC-48BD-8333-DE8E9AF74672}_3.png&quot;/&gt;&lt;left val=&quot;10&quot;/&gt;&lt;top val=&quot;438&quot;/&gt;&lt;width val=&quot;330&quot;/&gt;&lt;height val=&quot;52&quot;/&gt;&lt;hasText val=&quot;1&quot;/&gt;&lt;/Image&gt;&lt;/ThreeDShapeInfo&gt;"/>
  <p:tag name="PRESENTER_SHAPETEXTINFO" val="&lt;ShapeTextInfo&gt;&lt;TableIndex row=&quot;-1&quot; col=&quot;-1&quot;&gt;&lt;linesCount val=&quot;2&quot;/&gt;&lt;lineCharCount val=&quot;12&quot;/&gt;&lt;lineCharCount val=&quot;43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CC0B795-D860-4A9E-AC62-8B205BE07C5F}_3.png&quot;/&gt;&lt;left val=&quot;0&quot;/&gt;&lt;top val=&quot;207&quot;/&gt;&lt;width val=&quot;347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A3C35C6-036F-4AFE-A727-0C03E22F4743}_3.png&quot;/&gt;&lt;left val=&quot;380&quot;/&gt;&lt;top val=&quot;64&quot;/&gt;&lt;width val=&quot;459&quot;/&gt;&lt;height val=&quot;363&quot;/&gt;&lt;hasText val=&quot;1&quot;/&gt;&lt;/Image&gt;&lt;/ThreeDShapeInfo&gt;"/>
  <p:tag name="PRESENTER_SHAPETEXTINFO" val="&lt;ShapeTextInfo&gt;&lt;TableIndex row=&quot;-1&quot; col=&quot;-1&quot;&gt;&lt;linesCount val=&quot;10&quot;/&gt;&lt;lineCharCount val=&quot;32&quot;/&gt;&lt;lineCharCount val=&quot;21&quot;/&gt;&lt;lineCharCount val=&quot;47&quot;/&gt;&lt;lineCharCount val=&quot;18&quot;/&gt;&lt;lineCharCount val=&quot;21&quot;/&gt;&lt;lineCharCount val=&quot;40&quot;/&gt;&lt;lineCharCount val=&quot;29&quot;/&gt;&lt;lineCharCount val=&quot;21&quot;/&gt;&lt;lineCharCount val=&quot;36&quot;/&gt;&lt;lineCharCount val=&quot;2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464BD73-8DAC-48BD-8333-DE8E9AF74672}_3.png&quot;/&gt;&lt;left val=&quot;10&quot;/&gt;&lt;top val=&quot;438&quot;/&gt;&lt;width val=&quot;330&quot;/&gt;&lt;height val=&quot;52&quot;/&gt;&lt;hasText val=&quot;1&quot;/&gt;&lt;/Image&gt;&lt;/ThreeDShapeInfo&gt;"/>
  <p:tag name="PRESENTER_SHAPETEXTINFO" val="&lt;ShapeTextInfo&gt;&lt;TableIndex row=&quot;-1&quot; col=&quot;-1&quot;&gt;&lt;linesCount val=&quot;2&quot;/&gt;&lt;lineCharCount val=&quot;12&quot;/&gt;&lt;lineCharCount val=&quot;43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33AFBAE-CF17-4236-825B-4C701F44E5C0}_5.png&quot;/&gt;&lt;left val=&quot;0&quot;/&gt;&lt;top val=&quot;207&quot;/&gt;&lt;width val=&quot;347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7575608-8D2D-4D1F-9D32-D805EA048924}_5.png&quot;/&gt;&lt;left val=&quot;380&quot;/&gt;&lt;top val=&quot;124&quot;/&gt;&lt;width val=&quot;459&quot;/&gt;&lt;height val=&quot;240&quot;/&gt;&lt;hasText val=&quot;1&quot;/&gt;&lt;/Image&gt;&lt;/ThreeDShapeInfo&gt;"/>
  <p:tag name="PRESENTER_SHAPETEXTINFO" val="&lt;ShapeTextInfo&gt;&lt;TableIndex row=&quot;-1&quot; col=&quot;-1&quot;&gt;&lt;linesCount val=&quot;6&quot;/&gt;&lt;lineCharCount val=&quot;13&quot;/&gt;&lt;lineCharCount val=&quot;35&quot;/&gt;&lt;lineCharCount val=&quot;26&quot;/&gt;&lt;lineCharCount val=&quot;31&quot;/&gt;&lt;lineCharCount val=&quot;19&quot;/&gt;&lt;lineCharCount val=&quot;15&quot;/&gt;&lt;/TableIndex&gt;&lt;/ShapeTextInfo&gt;"/>
</p:tagLst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82603</TotalTime>
  <Words>2941</Words>
  <Application>Microsoft Office PowerPoint</Application>
  <PresentationFormat>Custom</PresentationFormat>
  <Paragraphs>781</Paragraphs>
  <Slides>58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3" baseType="lpstr">
      <vt:lpstr>ＭＳ Ｐゴシック</vt:lpstr>
      <vt:lpstr>ＭＳ Ｐゴシック</vt:lpstr>
      <vt:lpstr>Arial</vt:lpstr>
      <vt:lpstr>Arial Narrow</vt:lpstr>
      <vt:lpstr>Calibri</vt:lpstr>
      <vt:lpstr>Century Gothic</vt:lpstr>
      <vt:lpstr>Consolas</vt:lpstr>
      <vt:lpstr>Courier New</vt:lpstr>
      <vt:lpstr>Franklin Gothic Book</vt:lpstr>
      <vt:lpstr>Lucida Console</vt:lpstr>
      <vt:lpstr>Tahoma</vt:lpstr>
      <vt:lpstr>Times New Roman</vt:lpstr>
      <vt:lpstr>Trebuchet MS</vt:lpstr>
      <vt:lpstr>Wingdings</vt:lpstr>
      <vt:lpstr>Title &amp; Bullet</vt:lpstr>
      <vt:lpstr>Advanced Openacc Course</vt:lpstr>
      <vt:lpstr>PowerPoint Presentation</vt:lpstr>
      <vt:lpstr>PowerPoint Presentation</vt:lpstr>
      <vt:lpstr>Advanced Profiling of Openacc Code</vt:lpstr>
      <vt:lpstr>3 Ways to Accelerate Applications</vt:lpstr>
      <vt:lpstr>OpenACC Profiling Tools</vt:lpstr>
      <vt:lpstr>PGPROF: OpenACC CPU and GPU profiler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Exploration &amp; Production Workflow</vt:lpstr>
      <vt:lpstr>Exploration &amp; Production Workflow</vt:lpstr>
      <vt:lpstr>Acquire Seismic Data</vt:lpstr>
      <vt:lpstr>Real Rock vs Seismic Reflection</vt:lpstr>
      <vt:lpstr>Use Known model</vt:lpstr>
      <vt:lpstr>Process Seismic Data</vt:lpstr>
      <vt:lpstr>Pseudo-code for Kirchhoff Migration</vt:lpstr>
      <vt:lpstr>How you Accelerate CODE with GPUs</vt:lpstr>
      <vt:lpstr>Assess baseline CPU Profile</vt:lpstr>
      <vt:lpstr>RESULTS</vt:lpstr>
      <vt:lpstr>PowerPoint Presentation</vt:lpstr>
      <vt:lpstr>Parallelize</vt:lpstr>
      <vt:lpstr>Parallelize</vt:lpstr>
      <vt:lpstr>Parallelize</vt:lpstr>
      <vt:lpstr>Unified memory improves productivity</vt:lpstr>
      <vt:lpstr>OpenACC and Unified Memory</vt:lpstr>
      <vt:lpstr>OpenACC and Unified Memory</vt:lpstr>
      <vt:lpstr>RESULTS</vt:lpstr>
      <vt:lpstr>RESULTS</vt:lpstr>
      <vt:lpstr>PowerPoint Presentation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RESULTS</vt:lpstr>
      <vt:lpstr>PowerPoint Presentation</vt:lpstr>
      <vt:lpstr>Optimization</vt:lpstr>
      <vt:lpstr>RESULTS</vt:lpstr>
      <vt:lpstr>deploy</vt:lpstr>
      <vt:lpstr>PowerPoint Presentation</vt:lpstr>
      <vt:lpstr>Qwiklabs: Getting access</vt:lpstr>
      <vt:lpstr>Access to Homework</vt:lpstr>
      <vt:lpstr>Install the OpenACC Toolkit (Optional)</vt:lpstr>
      <vt:lpstr>PowerPoint Presentation</vt:lpstr>
      <vt:lpstr>Setup Seismic Unix</vt:lpstr>
      <vt:lpstr>SETUP SEISMIC UNIX</vt:lpstr>
      <vt:lpstr>Setup Seismic Unix</vt:lpstr>
      <vt:lpstr>Where to find help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NVIDIA</cp:lastModifiedBy>
  <cp:revision>3370</cp:revision>
  <dcterms:created xsi:type="dcterms:W3CDTF">2008-01-24T03:11:41Z</dcterms:created>
  <dcterms:modified xsi:type="dcterms:W3CDTF">2016-05-20T12:02:43Z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</Properties>
</file>